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9144000" cy="5143500" type="screen16x9"/>
  <p:notesSz cx="6858000" cy="9144000"/>
  <p:embeddedFontLst>
    <p:embeddedFont>
      <p:font typeface="Lexend" panose="020B0604020202020204" charset="0"/>
      <p:regular r:id="rId12"/>
      <p:bold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1014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Ayers" userId="6eccbc33-c735-4945-85fc-4ea34d405f6b" providerId="ADAL" clId="{A237A76C-46FF-4549-B882-6CA1A306A7CD}"/>
    <pc:docChg chg="custSel modSld sldOrd">
      <pc:chgData name="Mrs Ayers" userId="6eccbc33-c735-4945-85fc-4ea34d405f6b" providerId="ADAL" clId="{A237A76C-46FF-4549-B882-6CA1A306A7CD}" dt="2026-04-22T13:31:02.048" v="508" actId="1076"/>
      <pc:docMkLst>
        <pc:docMk/>
      </pc:docMkLst>
      <pc:sldChg chg="modSp mod">
        <pc:chgData name="Mrs Ayers" userId="6eccbc33-c735-4945-85fc-4ea34d405f6b" providerId="ADAL" clId="{A237A76C-46FF-4549-B882-6CA1A306A7CD}" dt="2026-04-22T13:31:02.048" v="508" actId="1076"/>
        <pc:sldMkLst>
          <pc:docMk/>
          <pc:sldMk cId="0" sldId="256"/>
        </pc:sldMkLst>
        <pc:spChg chg="mod">
          <ac:chgData name="Mrs Ayers" userId="6eccbc33-c735-4945-85fc-4ea34d405f6b" providerId="ADAL" clId="{A237A76C-46FF-4549-B882-6CA1A306A7CD}" dt="2026-04-22T13:31:02.048" v="508" actId="1076"/>
          <ac:spMkLst>
            <pc:docMk/>
            <pc:sldMk cId="0" sldId="256"/>
            <ac:spMk id="55" creationId="{00000000-0000-0000-0000-000000000000}"/>
          </ac:spMkLst>
        </pc:spChg>
        <pc:picChg chg="mod">
          <ac:chgData name="Mrs Ayers" userId="6eccbc33-c735-4945-85fc-4ea34d405f6b" providerId="ADAL" clId="{A237A76C-46FF-4549-B882-6CA1A306A7CD}" dt="2026-04-22T12:58:17.059" v="262"/>
          <ac:picMkLst>
            <pc:docMk/>
            <pc:sldMk cId="0" sldId="256"/>
            <ac:picMk id="3" creationId="{FDBD4F43-5B2A-E551-2C7F-37B49A33A947}"/>
          </ac:picMkLst>
        </pc:picChg>
      </pc:sldChg>
      <pc:sldChg chg="modSp mod">
        <pc:chgData name="Mrs Ayers" userId="6eccbc33-c735-4945-85fc-4ea34d405f6b" providerId="ADAL" clId="{A237A76C-46FF-4549-B882-6CA1A306A7CD}" dt="2026-04-22T12:51:20.754" v="62" actId="1076"/>
        <pc:sldMkLst>
          <pc:docMk/>
          <pc:sldMk cId="0" sldId="257"/>
        </pc:sldMkLst>
        <pc:spChg chg="mod">
          <ac:chgData name="Mrs Ayers" userId="6eccbc33-c735-4945-85fc-4ea34d405f6b" providerId="ADAL" clId="{A237A76C-46FF-4549-B882-6CA1A306A7CD}" dt="2026-04-22T12:51:20.754" v="62" actId="1076"/>
          <ac:spMkLst>
            <pc:docMk/>
            <pc:sldMk cId="0" sldId="257"/>
            <ac:spMk id="62" creationId="{00000000-0000-0000-0000-000000000000}"/>
          </ac:spMkLst>
        </pc:spChg>
      </pc:sldChg>
      <pc:sldChg chg="modSp mod">
        <pc:chgData name="Mrs Ayers" userId="6eccbc33-c735-4945-85fc-4ea34d405f6b" providerId="ADAL" clId="{A237A76C-46FF-4549-B882-6CA1A306A7CD}" dt="2026-04-22T12:52:48.180" v="219" actId="20577"/>
        <pc:sldMkLst>
          <pc:docMk/>
          <pc:sldMk cId="0" sldId="258"/>
        </pc:sldMkLst>
        <pc:spChg chg="mod">
          <ac:chgData name="Mrs Ayers" userId="6eccbc33-c735-4945-85fc-4ea34d405f6b" providerId="ADAL" clId="{A237A76C-46FF-4549-B882-6CA1A306A7CD}" dt="2026-04-22T12:52:48.180" v="219" actId="20577"/>
          <ac:spMkLst>
            <pc:docMk/>
            <pc:sldMk cId="0" sldId="258"/>
            <ac:spMk id="4" creationId="{0697293B-B29A-B8AA-24E8-0AA7D637CD2A}"/>
          </ac:spMkLst>
        </pc:spChg>
        <pc:spChg chg="mod">
          <ac:chgData name="Mrs Ayers" userId="6eccbc33-c735-4945-85fc-4ea34d405f6b" providerId="ADAL" clId="{A237A76C-46FF-4549-B882-6CA1A306A7CD}" dt="2026-04-22T12:51:41.599" v="67" actId="20577"/>
          <ac:spMkLst>
            <pc:docMk/>
            <pc:sldMk cId="0" sldId="258"/>
            <ac:spMk id="68" creationId="{00000000-0000-0000-0000-000000000000}"/>
          </ac:spMkLst>
        </pc:spChg>
      </pc:sldChg>
      <pc:sldChg chg="modSp mod">
        <pc:chgData name="Mrs Ayers" userId="6eccbc33-c735-4945-85fc-4ea34d405f6b" providerId="ADAL" clId="{A237A76C-46FF-4549-B882-6CA1A306A7CD}" dt="2026-04-22T13:09:38.396" v="410" actId="1076"/>
        <pc:sldMkLst>
          <pc:docMk/>
          <pc:sldMk cId="0" sldId="259"/>
        </pc:sldMkLst>
        <pc:spChg chg="mod">
          <ac:chgData name="Mrs Ayers" userId="6eccbc33-c735-4945-85fc-4ea34d405f6b" providerId="ADAL" clId="{A237A76C-46FF-4549-B882-6CA1A306A7CD}" dt="2026-04-22T13:09:02.511" v="407" actId="20577"/>
          <ac:spMkLst>
            <pc:docMk/>
            <pc:sldMk cId="0" sldId="259"/>
            <ac:spMk id="81" creationId="{00000000-0000-0000-0000-000000000000}"/>
          </ac:spMkLst>
        </pc:spChg>
        <pc:spChg chg="mod">
          <ac:chgData name="Mrs Ayers" userId="6eccbc33-c735-4945-85fc-4ea34d405f6b" providerId="ADAL" clId="{A237A76C-46FF-4549-B882-6CA1A306A7CD}" dt="2026-04-22T13:09:38.396" v="410" actId="1076"/>
          <ac:spMkLst>
            <pc:docMk/>
            <pc:sldMk cId="0" sldId="259"/>
            <ac:spMk id="83" creationId="{00000000-0000-0000-0000-000000000000}"/>
          </ac:spMkLst>
        </pc:spChg>
        <pc:picChg chg="mod">
          <ac:chgData name="Mrs Ayers" userId="6eccbc33-c735-4945-85fc-4ea34d405f6b" providerId="ADAL" clId="{A237A76C-46FF-4549-B882-6CA1A306A7CD}" dt="2026-04-22T13:09:33.428" v="409" actId="1076"/>
          <ac:picMkLst>
            <pc:docMk/>
            <pc:sldMk cId="0" sldId="259"/>
            <ac:picMk id="3" creationId="{70A0F991-9193-DFEE-9E19-EFE087046280}"/>
          </ac:picMkLst>
        </pc:picChg>
      </pc:sldChg>
      <pc:sldChg chg="modSp mod">
        <pc:chgData name="Mrs Ayers" userId="6eccbc33-c735-4945-85fc-4ea34d405f6b" providerId="ADAL" clId="{A237A76C-46FF-4549-B882-6CA1A306A7CD}" dt="2026-04-22T13:11:40.716" v="476" actId="20577"/>
        <pc:sldMkLst>
          <pc:docMk/>
          <pc:sldMk cId="0" sldId="260"/>
        </pc:sldMkLst>
        <pc:spChg chg="mod">
          <ac:chgData name="Mrs Ayers" userId="6eccbc33-c735-4945-85fc-4ea34d405f6b" providerId="ADAL" clId="{A237A76C-46FF-4549-B882-6CA1A306A7CD}" dt="2026-04-22T13:11:40.716" v="476" actId="20577"/>
          <ac:spMkLst>
            <pc:docMk/>
            <pc:sldMk cId="0" sldId="260"/>
            <ac:spMk id="92" creationId="{00000000-0000-0000-0000-000000000000}"/>
          </ac:spMkLst>
        </pc:spChg>
        <pc:spChg chg="mod">
          <ac:chgData name="Mrs Ayers" userId="6eccbc33-c735-4945-85fc-4ea34d405f6b" providerId="ADAL" clId="{A237A76C-46FF-4549-B882-6CA1A306A7CD}" dt="2026-04-22T12:53:33.964" v="236" actId="20577"/>
          <ac:spMkLst>
            <pc:docMk/>
            <pc:sldMk cId="0" sldId="260"/>
            <ac:spMk id="93" creationId="{00000000-0000-0000-0000-000000000000}"/>
          </ac:spMkLst>
        </pc:spChg>
      </pc:sldChg>
      <pc:sldChg chg="modSp mod">
        <pc:chgData name="Mrs Ayers" userId="6eccbc33-c735-4945-85fc-4ea34d405f6b" providerId="ADAL" clId="{A237A76C-46FF-4549-B882-6CA1A306A7CD}" dt="2026-04-22T13:11:56.464" v="477" actId="1076"/>
        <pc:sldMkLst>
          <pc:docMk/>
          <pc:sldMk cId="0" sldId="261"/>
        </pc:sldMkLst>
        <pc:spChg chg="mod">
          <ac:chgData name="Mrs Ayers" userId="6eccbc33-c735-4945-85fc-4ea34d405f6b" providerId="ADAL" clId="{A237A76C-46FF-4549-B882-6CA1A306A7CD}" dt="2026-04-22T13:11:56.464" v="477" actId="1076"/>
          <ac:spMkLst>
            <pc:docMk/>
            <pc:sldMk cId="0" sldId="261"/>
            <ac:spMk id="100" creationId="{00000000-0000-0000-0000-000000000000}"/>
          </ac:spMkLst>
        </pc:spChg>
        <pc:spChg chg="mod">
          <ac:chgData name="Mrs Ayers" userId="6eccbc33-c735-4945-85fc-4ea34d405f6b" providerId="ADAL" clId="{A237A76C-46FF-4549-B882-6CA1A306A7CD}" dt="2026-04-22T13:02:31.032" v="296" actId="20577"/>
          <ac:spMkLst>
            <pc:docMk/>
            <pc:sldMk cId="0" sldId="261"/>
            <ac:spMk id="101" creationId="{00000000-0000-0000-0000-000000000000}"/>
          </ac:spMkLst>
        </pc:spChg>
      </pc:sldChg>
      <pc:sldChg chg="modSp mod">
        <pc:chgData name="Mrs Ayers" userId="6eccbc33-c735-4945-85fc-4ea34d405f6b" providerId="ADAL" clId="{A237A76C-46FF-4549-B882-6CA1A306A7CD}" dt="2026-04-22T13:06:58.482" v="395" actId="20577"/>
        <pc:sldMkLst>
          <pc:docMk/>
          <pc:sldMk cId="0" sldId="262"/>
        </pc:sldMkLst>
        <pc:spChg chg="mod">
          <ac:chgData name="Mrs Ayers" userId="6eccbc33-c735-4945-85fc-4ea34d405f6b" providerId="ADAL" clId="{A237A76C-46FF-4549-B882-6CA1A306A7CD}" dt="2026-04-22T13:06:58.482" v="395" actId="20577"/>
          <ac:spMkLst>
            <pc:docMk/>
            <pc:sldMk cId="0" sldId="262"/>
            <ac:spMk id="111" creationId="{00000000-0000-0000-0000-000000000000}"/>
          </ac:spMkLst>
        </pc:spChg>
        <pc:spChg chg="mod">
          <ac:chgData name="Mrs Ayers" userId="6eccbc33-c735-4945-85fc-4ea34d405f6b" providerId="ADAL" clId="{A237A76C-46FF-4549-B882-6CA1A306A7CD}" dt="2026-04-22T13:05:31.916" v="322" actId="20577"/>
          <ac:spMkLst>
            <pc:docMk/>
            <pc:sldMk cId="0" sldId="262"/>
            <ac:spMk id="112" creationId="{00000000-0000-0000-0000-000000000000}"/>
          </ac:spMkLst>
        </pc:spChg>
        <pc:spChg chg="mod">
          <ac:chgData name="Mrs Ayers" userId="6eccbc33-c735-4945-85fc-4ea34d405f6b" providerId="ADAL" clId="{A237A76C-46FF-4549-B882-6CA1A306A7CD}" dt="2026-04-22T13:05:39.128" v="335" actId="20577"/>
          <ac:spMkLst>
            <pc:docMk/>
            <pc:sldMk cId="0" sldId="262"/>
            <ac:spMk id="113" creationId="{00000000-0000-0000-0000-000000000000}"/>
          </ac:spMkLst>
        </pc:spChg>
      </pc:sldChg>
      <pc:sldChg chg="ord">
        <pc:chgData name="Mrs Ayers" userId="6eccbc33-c735-4945-85fc-4ea34d405f6b" providerId="ADAL" clId="{A237A76C-46FF-4549-B882-6CA1A306A7CD}" dt="2026-04-22T13:07:57.084" v="397"/>
        <pc:sldMkLst>
          <pc:docMk/>
          <pc:sldMk cId="55128865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69e89bdc953b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69e89bdc953b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69e89bdcca9d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69e89bdcca9d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69e89bdcec4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69e89bdcec4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69e89bdd185c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69e89bdd185c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69e89bdd574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69e89bdd574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69e89bdd8078a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69e89bdd8078a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69e89bdd9ecd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69e89bdd9ecd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69e89bdd9ef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69e89bdd9ef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.jpeg"/><Relationship Id="rId4" Type="http://schemas.openxmlformats.org/officeDocument/2006/relationships/hyperlink" Target="https://www.youtube.com/watch?v=mI4Lhozqpqc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JP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4914900" y="660400"/>
            <a:ext cx="38292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44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Class 6 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325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Danbury Residential Trip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5</a:t>
            </a:r>
            <a:r>
              <a:rPr lang="en" sz="2000" b="1" baseline="30000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th</a:t>
            </a:r>
            <a:r>
              <a:rPr lang="en" sz="20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 – 7</a:t>
            </a:r>
            <a:r>
              <a:rPr lang="en" sz="2000" b="1" baseline="30000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th</a:t>
            </a:r>
            <a:r>
              <a:rPr lang="en" sz="20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 October 2026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3250" b="1" dirty="0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An exciting adventure awaits in the great outdoors!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" name="Picture 2" descr="A group of children posing for a photo&#10;&#10;AI-generated content may be incorrect.">
            <a:hlinkClick r:id="rId4"/>
            <a:extLst>
              <a:ext uri="{FF2B5EF4-FFF2-40B4-BE49-F238E27FC236}">
                <a16:creationId xmlns:a16="http://schemas.microsoft.com/office/drawing/2014/main" id="{FDBD4F43-5B2A-E551-2C7F-37B49A33A9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9900" y="825500"/>
            <a:ext cx="4318000" cy="3238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Why Danbury Outdoors?</a:t>
            </a:r>
            <a:endParaRPr sz="2900" b="1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285750" y="1038326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Building skills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: Step outside their comfort zone to grow together.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Achieving goals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: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2D3436"/>
              </a:buClr>
              <a:buSzPts val="1800"/>
              <a:buFont typeface="Lexend"/>
              <a:buChar char="●"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Confidence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: Challenge themselves to try new things.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2D3436"/>
              </a:buClr>
              <a:buSzPts val="1800"/>
              <a:buFont typeface="Lexend"/>
              <a:buChar char="●"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Teamwork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: Solve problems and support each other.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2D3436"/>
              </a:buClr>
              <a:buSzPts val="1800"/>
              <a:buFont typeface="Lexend"/>
              <a:buChar char="●"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Independence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: Manage their belongings and daily routine.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2D3436"/>
              </a:buClr>
              <a:buSzPts val="1800"/>
              <a:buFont typeface="Lexend"/>
              <a:buChar char="●"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New Experiences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: Discover talents and make lasting memories.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" name="Picture 2" descr="A group of people wearing helmets&#10;&#10;AI-generated content may be incorrect.">
            <a:extLst>
              <a:ext uri="{FF2B5EF4-FFF2-40B4-BE49-F238E27FC236}">
                <a16:creationId xmlns:a16="http://schemas.microsoft.com/office/drawing/2014/main" id="{AB0690C6-7B64-E5BC-C2F2-735BE4FC0D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019673" y="989013"/>
            <a:ext cx="3949703" cy="296227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/>
        </p:nvSpPr>
        <p:spPr>
          <a:xfrm>
            <a:off x="336550" y="120650"/>
            <a:ext cx="855345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9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Where We Will Be Staying</a:t>
            </a:r>
            <a:endParaRPr sz="2900" b="1" dirty="0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0F0C23-5E6B-53C6-1F41-CEBBB90A14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385" y="1122917"/>
            <a:ext cx="4394615" cy="27466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697293B-B29A-B8AA-24E8-0AA7D637CD2A}"/>
              </a:ext>
            </a:extLst>
          </p:cNvPr>
          <p:cNvSpPr txBox="1"/>
          <p:nvPr/>
        </p:nvSpPr>
        <p:spPr>
          <a:xfrm>
            <a:off x="336550" y="1122917"/>
            <a:ext cx="3917950" cy="3334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A Home in the Woods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We will be staying in cosy cabins and lodges nestled right in the heart of the Danbury forest! These are safe, warm, and built for a proper adventure.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lang="en-GB"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Choosing Cabin-Mates</a:t>
            </a: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-GB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One of the best parts is sharing a space with their friends.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/>
          <p:nvPr/>
        </p:nvSpPr>
        <p:spPr>
          <a:xfrm>
            <a:off x="1428750" y="914400"/>
            <a:ext cx="411600" cy="41160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D6A5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6"/>
          <p:cNvSpPr/>
          <p:nvPr/>
        </p:nvSpPr>
        <p:spPr>
          <a:xfrm>
            <a:off x="4354830" y="914400"/>
            <a:ext cx="411600" cy="41160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D6A5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16"/>
          <p:cNvSpPr/>
          <p:nvPr/>
        </p:nvSpPr>
        <p:spPr>
          <a:xfrm>
            <a:off x="7292340" y="914400"/>
            <a:ext cx="411600" cy="41160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D6A5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16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Action-Packed Activities</a:t>
            </a:r>
            <a:endParaRPr sz="2900" b="1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0" name="Google Shape;80;p16"/>
          <p:cNvSpPr txBox="1"/>
          <p:nvPr/>
        </p:nvSpPr>
        <p:spPr>
          <a:xfrm>
            <a:off x="1428750" y="914400"/>
            <a:ext cx="4116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Lexend"/>
                <a:ea typeface="Lexend"/>
                <a:cs typeface="Lexend"/>
                <a:sym typeface="Lexend"/>
              </a:rPr>
              <a:t>1</a:t>
            </a:r>
            <a:endParaRPr sz="1800" b="1">
              <a:solidFill>
                <a:srgbClr val="040F0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1" name="Google Shape;81;p16"/>
          <p:cNvSpPr txBox="1"/>
          <p:nvPr/>
        </p:nvSpPr>
        <p:spPr>
          <a:xfrm>
            <a:off x="394275" y="3702151"/>
            <a:ext cx="26976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High Adventures</a:t>
            </a:r>
            <a:endParaRPr sz="2000" b="1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Conquer the rock wall, high ropes, zip wire, and BMX track.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2" name="Google Shape;82;p16"/>
          <p:cNvSpPr txBox="1"/>
          <p:nvPr/>
        </p:nvSpPr>
        <p:spPr>
          <a:xfrm>
            <a:off x="4354830" y="914400"/>
            <a:ext cx="4116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Lexend"/>
                <a:ea typeface="Lexend"/>
                <a:cs typeface="Lexend"/>
                <a:sym typeface="Lexend"/>
              </a:rPr>
              <a:t>2</a:t>
            </a:r>
            <a:endParaRPr sz="1800" b="1">
              <a:solidFill>
                <a:srgbClr val="040F0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3" name="Google Shape;83;p16"/>
          <p:cNvSpPr txBox="1"/>
          <p:nvPr/>
        </p:nvSpPr>
        <p:spPr>
          <a:xfrm>
            <a:off x="3211829" y="3459274"/>
            <a:ext cx="26976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Forest Skills</a:t>
            </a:r>
            <a:endParaRPr sz="2000" b="1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Learn bushcraft, explore caves, and navigate woods.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7292340" y="914400"/>
            <a:ext cx="411600" cy="41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b="1">
                <a:solidFill>
                  <a:srgbClr val="040F0F"/>
                </a:solidFill>
                <a:latin typeface="Lexend"/>
                <a:ea typeface="Lexend"/>
                <a:cs typeface="Lexend"/>
                <a:sym typeface="Lexend"/>
              </a:rPr>
              <a:t>3</a:t>
            </a:r>
            <a:endParaRPr sz="1800" b="1">
              <a:solidFill>
                <a:srgbClr val="040F0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5" name="Google Shape;85;p16"/>
          <p:cNvSpPr txBox="1"/>
          <p:nvPr/>
        </p:nvSpPr>
        <p:spPr>
          <a:xfrm>
            <a:off x="6149340" y="3314700"/>
            <a:ext cx="26976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Evening Fun</a:t>
            </a:r>
            <a:endParaRPr sz="2000" b="1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Evening Fun: Enjoy a night walk and sing songs by the campfire.</a:t>
            </a:r>
            <a:endParaRPr sz="180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" name="Picture 2" descr="A group of boys sitting around a fire pit&#10;&#10;AI-generated content may be incorrect.">
            <a:extLst>
              <a:ext uri="{FF2B5EF4-FFF2-40B4-BE49-F238E27FC236}">
                <a16:creationId xmlns:a16="http://schemas.microsoft.com/office/drawing/2014/main" id="{70A0F991-9193-DFEE-9E19-EFE0870462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3696" y="1485112"/>
            <a:ext cx="2573867" cy="1930400"/>
          </a:xfrm>
          <a:prstGeom prst="rect">
            <a:avLst/>
          </a:prstGeom>
        </p:spPr>
      </p:pic>
      <p:pic>
        <p:nvPicPr>
          <p:cNvPr id="5" name="Picture 4" descr="A group of people in a rope park&#10;&#10;AI-generated content may be incorrect.">
            <a:extLst>
              <a:ext uri="{FF2B5EF4-FFF2-40B4-BE49-F238E27FC236}">
                <a16:creationId xmlns:a16="http://schemas.microsoft.com/office/drawing/2014/main" id="{4854F1DC-7585-18C2-F073-D27A10ED67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57007" y="1673585"/>
            <a:ext cx="2282191" cy="1711643"/>
          </a:xfrm>
          <a:prstGeom prst="rect">
            <a:avLst/>
          </a:prstGeom>
        </p:spPr>
      </p:pic>
      <p:pic>
        <p:nvPicPr>
          <p:cNvPr id="7" name="Picture 6" descr="A group of people standing around a fire&#10;&#10;AI-generated content may be incorrect.">
            <a:extLst>
              <a:ext uri="{FF2B5EF4-FFF2-40B4-BE49-F238E27FC236}">
                <a16:creationId xmlns:a16="http://schemas.microsoft.com/office/drawing/2014/main" id="{FCCA03F0-35D6-D884-591F-B96811241C0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4790" y="1485112"/>
            <a:ext cx="2286700" cy="17150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Fuel for Adventures</a:t>
            </a:r>
            <a:endParaRPr sz="2900" b="1" dirty="0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7"/>
          <p:cNvSpPr txBox="1"/>
          <p:nvPr/>
        </p:nvSpPr>
        <p:spPr>
          <a:xfrm>
            <a:off x="285749" y="3143250"/>
            <a:ext cx="7186533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There is a child-friendly menu with breakfast, lunch, and dinner. There are always plenty of snacks and fruit to keep the children going between activities. 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GB" sz="1800" b="1" i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We cater to all dietary needs.  Whether vegetarian, gluten-free, or nut-free, we ensure safe meals.</a:t>
            </a:r>
          </a:p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2CAE97-861B-5CAC-D8A7-F15DC2AA2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2283" y="291770"/>
            <a:ext cx="1253429" cy="44238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88987A9-8CE5-B0CF-36EE-2A5B0EF1B8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9288" y="980932"/>
            <a:ext cx="6354062" cy="20386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/>
          <p:nvPr/>
        </p:nvSpPr>
        <p:spPr>
          <a:xfrm>
            <a:off x="285750" y="1651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Care and Support</a:t>
            </a:r>
            <a:endParaRPr sz="2900" b="1" dirty="0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1" name="Google Shape;101;p18"/>
          <p:cNvSpPr txBox="1"/>
          <p:nvPr/>
        </p:nvSpPr>
        <p:spPr>
          <a:xfrm>
            <a:off x="349251" y="952500"/>
            <a:ext cx="457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Wellbeing is Priority</a:t>
            </a:r>
            <a:endParaRPr sz="2150" b="1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Our staff support pupils 24/7. Whether children need help with a scraped knee, regular medication or just a bit of encouragement, we are ready.</a:t>
            </a: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15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Information for Parents</a:t>
            </a:r>
            <a:endParaRPr sz="2150" b="1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2D3436"/>
              </a:buClr>
              <a:buSzPts val="1800"/>
              <a:buFont typeface="Lexend"/>
              <a:buChar char="●"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Medication: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 Staff safely manage all medication.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rgbClr val="2D3436"/>
              </a:buClr>
              <a:buSzPts val="1800"/>
              <a:buFont typeface="Lexend"/>
              <a:buChar char="●"/>
            </a:pPr>
            <a:r>
              <a:rPr lang="en" sz="18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Special Needs:</a:t>
            </a: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 We cater to all needs; note them on medical forms.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3" name="Picture 2" descr="A child balancing on a log&#10;&#10;AI-generated content may be incorrect.">
            <a:extLst>
              <a:ext uri="{FF2B5EF4-FFF2-40B4-BE49-F238E27FC236}">
                <a16:creationId xmlns:a16="http://schemas.microsoft.com/office/drawing/2014/main" id="{78413BE3-DDDA-1C7B-9801-06F4A9C2167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8601" t="7409" r="1934" b="28022"/>
          <a:stretch/>
        </p:blipFill>
        <p:spPr>
          <a:xfrm>
            <a:off x="5207000" y="609600"/>
            <a:ext cx="3149600" cy="390353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E8C30EE-F367-2217-8BE4-06A47D23A47D}"/>
              </a:ext>
            </a:extLst>
          </p:cNvPr>
          <p:cNvSpPr txBox="1"/>
          <p:nvPr/>
        </p:nvSpPr>
        <p:spPr>
          <a:xfrm>
            <a:off x="393700" y="632759"/>
            <a:ext cx="4572000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Children to bring suitable clothes for sports activities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2 x trainers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1 x Crocs/sliders/flip flops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Waterproof jacket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Underwear, socks etc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Nightwear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Wash kit (no sprays please)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A towel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Sunhat and sun cream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Named plastic bottle with a secure lid for daily drinks.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2 x plastic bin bags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Packed lunch for Monday (no fizzy drink or chocolate please) in a plastic bag.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Sleeping bag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Pillow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Torch or head torch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D1876D-6234-7E65-4B26-FE91FD4E0204}"/>
              </a:ext>
            </a:extLst>
          </p:cNvPr>
          <p:cNvSpPr txBox="1"/>
          <p:nvPr/>
        </p:nvSpPr>
        <p:spPr>
          <a:xfrm>
            <a:off x="393700" y="324980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-GB" sz="20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What to bring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79A32E-180B-BAB6-50FC-402C35BD78EB}"/>
              </a:ext>
            </a:extLst>
          </p:cNvPr>
          <p:cNvSpPr txBox="1"/>
          <p:nvPr/>
        </p:nvSpPr>
        <p:spPr>
          <a:xfrm>
            <a:off x="4965700" y="797370"/>
            <a:ext cx="45720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-GB" sz="20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What to leave behind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1DB17B4-7DDC-9A44-E0D0-AB68E730F3C5}"/>
              </a:ext>
            </a:extLst>
          </p:cNvPr>
          <p:cNvSpPr txBox="1"/>
          <p:nvPr/>
        </p:nvSpPr>
        <p:spPr>
          <a:xfrm>
            <a:off x="4965700" y="1367290"/>
            <a:ext cx="3784600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solidFill>
                  <a:schemeClr val="tx1"/>
                </a:solidFill>
                <a:latin typeface="Lexend" panose="020B0604020202020204" charset="0"/>
                <a:ea typeface="Times New Roman" panose="02020603050405020304" pitchFamily="18" charset="0"/>
              </a:rPr>
              <a:t>Electronic devices</a:t>
            </a:r>
            <a:endParaRPr lang="en-GB" sz="1400" dirty="0">
              <a:solidFill>
                <a:schemeClr val="tx1"/>
              </a:solidFill>
              <a:effectLst/>
              <a:latin typeface="Lexend" panose="020B0604020202020204" charset="0"/>
              <a:ea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400" dirty="0">
                <a:solidFill>
                  <a:schemeClr val="tx1"/>
                </a:solidFill>
                <a:effectLst/>
                <a:latin typeface="Lexend" panose="020B0604020202020204" charset="0"/>
                <a:ea typeface="Times New Roman" panose="02020603050405020304" pitchFamily="18" charset="0"/>
              </a:rPr>
              <a:t>Straighteners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solidFill>
                  <a:schemeClr val="tx1"/>
                </a:solidFill>
                <a:latin typeface="Lexend" panose="020B0604020202020204" charset="0"/>
                <a:ea typeface="Times New Roman" panose="02020603050405020304" pitchFamily="18" charset="0"/>
              </a:rPr>
              <a:t>Expensive items/jewellery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dirty="0">
                <a:solidFill>
                  <a:schemeClr val="tx1"/>
                </a:solidFill>
                <a:latin typeface="Lexend" panose="020B0604020202020204" charset="0"/>
                <a:ea typeface="Times New Roman" panose="02020603050405020304" pitchFamily="18" charset="0"/>
              </a:rPr>
              <a:t>Cameras</a:t>
            </a:r>
          </a:p>
          <a:p>
            <a:pPr marL="342900" lvl="0" indent="-342900"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1400" dirty="0">
              <a:solidFill>
                <a:schemeClr val="tx1"/>
              </a:solidFill>
              <a:effectLst/>
              <a:latin typeface="Lexend" panose="020B0604020202020204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2848270-265A-33C2-509F-2272F474F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7116" y="2374900"/>
            <a:ext cx="2377342" cy="2253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28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/>
          <p:nvPr/>
        </p:nvSpPr>
        <p:spPr>
          <a:xfrm>
            <a:off x="285750" y="2846070"/>
            <a:ext cx="8572500" cy="22800"/>
          </a:xfrm>
          <a:prstGeom prst="roundRect">
            <a:avLst>
              <a:gd name="adj" fmla="val 16667"/>
            </a:avLst>
          </a:prstGeom>
          <a:solidFill>
            <a:srgbClr val="2D6A5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9"/>
          <p:cNvSpPr/>
          <p:nvPr/>
        </p:nvSpPr>
        <p:spPr>
          <a:xfrm>
            <a:off x="2045970" y="2697480"/>
            <a:ext cx="320100" cy="32010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D6A5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9"/>
          <p:cNvSpPr/>
          <p:nvPr/>
        </p:nvSpPr>
        <p:spPr>
          <a:xfrm>
            <a:off x="4411980" y="2697480"/>
            <a:ext cx="320100" cy="32010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D6A5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19"/>
          <p:cNvSpPr/>
          <p:nvPr/>
        </p:nvSpPr>
        <p:spPr>
          <a:xfrm>
            <a:off x="6766560" y="2697480"/>
            <a:ext cx="320100" cy="32010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D6A5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9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 dirty="0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Our Trip Itinerary</a:t>
            </a:r>
            <a:endParaRPr sz="2900" b="1" dirty="0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" name="Google Shape;111;p19"/>
          <p:cNvSpPr txBox="1"/>
          <p:nvPr/>
        </p:nvSpPr>
        <p:spPr>
          <a:xfrm>
            <a:off x="285750" y="3086100"/>
            <a:ext cx="385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Monday 5</a:t>
            </a:r>
            <a:r>
              <a:rPr lang="en" sz="1800" b="1" baseline="30000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th</a:t>
            </a:r>
            <a:r>
              <a:rPr lang="en" sz="1800" b="1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 October</a:t>
            </a:r>
            <a:endParaRPr sz="1800" b="1" dirty="0">
              <a:solidFill>
                <a:srgbClr val="2D6A5A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Departure</a:t>
            </a:r>
            <a:endParaRPr sz="2000" b="1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9.30am arrive at school via the front entrance.  10.45am coach leaves school.  1pm start activities!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" name="Google Shape;112;p19"/>
          <p:cNvSpPr txBox="1"/>
          <p:nvPr/>
        </p:nvSpPr>
        <p:spPr>
          <a:xfrm>
            <a:off x="2640330" y="857250"/>
            <a:ext cx="3852000" cy="17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27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Tuesday 6</a:t>
            </a:r>
            <a:r>
              <a:rPr lang="en" sz="1800" b="1" baseline="30000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th</a:t>
            </a:r>
            <a:r>
              <a:rPr lang="en" sz="1800" b="1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 October</a:t>
            </a:r>
            <a:endParaRPr sz="1800" b="1" dirty="0">
              <a:solidFill>
                <a:srgbClr val="2D6A5A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27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Full Action</a:t>
            </a:r>
            <a:endParaRPr sz="2000" b="1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270"/>
              </a:spcBef>
              <a:spcAft>
                <a:spcPts val="27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A full cycle of climbing, caving, BMX, and forest exploration from dawn til dusk.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" name="Google Shape;113;p19"/>
          <p:cNvSpPr txBox="1"/>
          <p:nvPr/>
        </p:nvSpPr>
        <p:spPr>
          <a:xfrm>
            <a:off x="4994910" y="3086100"/>
            <a:ext cx="38520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1800" b="1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Wednesday 7</a:t>
            </a:r>
            <a:r>
              <a:rPr lang="en" sz="1800" b="1" baseline="30000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th</a:t>
            </a:r>
            <a:r>
              <a:rPr lang="en" sz="1800" b="1" dirty="0">
                <a:solidFill>
                  <a:srgbClr val="2D6A5A"/>
                </a:solidFill>
                <a:latin typeface="Lexend"/>
                <a:ea typeface="Lexend"/>
                <a:cs typeface="Lexend"/>
                <a:sym typeface="Lexend"/>
              </a:rPr>
              <a:t> October</a:t>
            </a:r>
            <a:endParaRPr sz="1800" b="1" dirty="0">
              <a:solidFill>
                <a:srgbClr val="2D6A5A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Activities &amp; Farewell</a:t>
            </a:r>
            <a:endParaRPr sz="2000" b="1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ctr" rtl="0">
              <a:spcBef>
                <a:spcPts val="360"/>
              </a:spcBef>
              <a:spcAft>
                <a:spcPts val="360"/>
              </a:spcAft>
              <a:buNone/>
            </a:pPr>
            <a:r>
              <a:rPr lang="en" sz="1800" dirty="0">
                <a:solidFill>
                  <a:srgbClr val="2D3436"/>
                </a:solidFill>
                <a:latin typeface="Lexend"/>
                <a:ea typeface="Lexend"/>
                <a:cs typeface="Lexend"/>
                <a:sym typeface="Lexend"/>
              </a:rPr>
              <a:t>Morning activities, a final lunch,and heading back by afternoon. 2pm pick up at Hutton Poplars</a:t>
            </a:r>
            <a:endParaRPr sz="1800" dirty="0">
              <a:solidFill>
                <a:srgbClr val="2D343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" y="651510"/>
            <a:ext cx="8332470" cy="430911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0"/>
          <p:cNvSpPr txBox="1"/>
          <p:nvPr/>
        </p:nvSpPr>
        <p:spPr>
          <a:xfrm>
            <a:off x="285750" y="171450"/>
            <a:ext cx="8572500" cy="12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450"/>
              </a:spcBef>
              <a:spcAft>
                <a:spcPts val="450"/>
              </a:spcAft>
              <a:buNone/>
            </a:pPr>
            <a:r>
              <a:rPr lang="en" sz="2900" b="1">
                <a:solidFill>
                  <a:srgbClr val="B35020"/>
                </a:solidFill>
                <a:latin typeface="Lexend"/>
                <a:ea typeface="Lexend"/>
                <a:cs typeface="Lexend"/>
                <a:sym typeface="Lexend"/>
              </a:rPr>
              <a:t>Any Questions?</a:t>
            </a:r>
            <a:endParaRPr sz="2900" b="1">
              <a:solidFill>
                <a:srgbClr val="B3502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1" name="Google Shape;121;p20"/>
          <p:cNvSpPr txBox="1"/>
          <p:nvPr/>
        </p:nvSpPr>
        <p:spPr>
          <a:xfrm>
            <a:off x="4297680" y="1828800"/>
            <a:ext cx="3726300" cy="198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360"/>
              </a:spcAft>
              <a:buNone/>
            </a:pPr>
            <a:endParaRPr sz="1800" dirty="0">
              <a:solidFill>
                <a:srgbClr val="040F0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465</Words>
  <Application>Microsoft Office PowerPoint</Application>
  <PresentationFormat>On-screen Show (16:9)</PresentationFormat>
  <Paragraphs>72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Times New Roman</vt:lpstr>
      <vt:lpstr>Symbol</vt:lpstr>
      <vt:lpstr>Lexend</vt:lpstr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Kate Ayers</dc:creator>
  <cp:lastModifiedBy>Mrs Ayers</cp:lastModifiedBy>
  <cp:revision>7</cp:revision>
  <dcterms:modified xsi:type="dcterms:W3CDTF">2026-04-22T13:31:05Z</dcterms:modified>
</cp:coreProperties>
</file>