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26"/>
  </p:notesMasterIdLst>
  <p:handoutMasterIdLst>
    <p:handoutMasterId r:id="rId27"/>
  </p:handoutMasterIdLst>
  <p:sldIdLst>
    <p:sldId id="256" r:id="rId2"/>
    <p:sldId id="259" r:id="rId3"/>
    <p:sldId id="260" r:id="rId4"/>
    <p:sldId id="261" r:id="rId5"/>
    <p:sldId id="262" r:id="rId6"/>
    <p:sldId id="264" r:id="rId7"/>
    <p:sldId id="265" r:id="rId8"/>
    <p:sldId id="266" r:id="rId9"/>
    <p:sldId id="267" r:id="rId10"/>
    <p:sldId id="268" r:id="rId11"/>
    <p:sldId id="269" r:id="rId12"/>
    <p:sldId id="270" r:id="rId13"/>
    <p:sldId id="271" r:id="rId14"/>
    <p:sldId id="272" r:id="rId15"/>
    <p:sldId id="273" r:id="rId16"/>
    <p:sldId id="274" r:id="rId17"/>
    <p:sldId id="276" r:id="rId18"/>
    <p:sldId id="277" r:id="rId19"/>
    <p:sldId id="278" r:id="rId20"/>
    <p:sldId id="279" r:id="rId21"/>
    <p:sldId id="280" r:id="rId22"/>
    <p:sldId id="281" r:id="rId23"/>
    <p:sldId id="282" r:id="rId24"/>
    <p:sldId id="283" r:id="rId25"/>
  </p:sldIdLst>
  <p:sldSz cx="9144000" cy="5143500" type="screen16x9"/>
  <p:notesSz cx="6797675" cy="9926638"/>
  <p:embeddedFontLst>
    <p:embeddedFont>
      <p:font typeface="Cambria Math" panose="02040503050406030204" pitchFamily="18" charset="0"/>
      <p:regular r:id="rId28"/>
    </p:embeddedFont>
    <p:embeddedFont>
      <p:font typeface="Nunito" pitchFamily="2" charset="0"/>
      <p:regular r:id="rId29"/>
      <p:bold r:id="rId30"/>
      <p:italic r:id="rId31"/>
      <p:boldItalic r:id="rId32"/>
    </p:embeddedFont>
    <p:embeddedFont>
      <p:font typeface="Nunito Sans SemiBold" pitchFamily="2" charset="0"/>
      <p:regular r:id="rId33"/>
      <p:bold r:id="rId34"/>
      <p:italic r:id="rId35"/>
      <p:boldItalic r:id="rId3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33"/>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84694" autoAdjust="0"/>
  </p:normalViewPr>
  <p:slideViewPr>
    <p:cSldViewPr snapToGrid="0">
      <p:cViewPr varScale="1">
        <p:scale>
          <a:sx n="76" d="100"/>
          <a:sy n="76" d="100"/>
        </p:scale>
        <p:origin x="123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font" Target="fonts/font7.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font" Target="fonts/font8.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Ayers" userId="6eccbc33-c735-4945-85fc-4ea34d405f6b" providerId="ADAL" clId="{EA38B99F-4836-486D-91BD-05F701BE0CCC}"/>
    <pc:docChg chg="undo custSel delSld modSld sldOrd">
      <pc:chgData name="Mrs Ayers" userId="6eccbc33-c735-4945-85fc-4ea34d405f6b" providerId="ADAL" clId="{EA38B99F-4836-486D-91BD-05F701BE0CCC}" dt="2026-01-19T18:52:24.615" v="130" actId="1076"/>
      <pc:docMkLst>
        <pc:docMk/>
      </pc:docMkLst>
      <pc:sldChg chg="modSp mod modAnim">
        <pc:chgData name="Mrs Ayers" userId="6eccbc33-c735-4945-85fc-4ea34d405f6b" providerId="ADAL" clId="{EA38B99F-4836-486D-91BD-05F701BE0CCC}" dt="2026-01-19T18:50:55.841" v="124" actId="1076"/>
        <pc:sldMkLst>
          <pc:docMk/>
          <pc:sldMk cId="2009406881" sldId="259"/>
        </pc:sldMkLst>
        <pc:spChg chg="mod">
          <ac:chgData name="Mrs Ayers" userId="6eccbc33-c735-4945-85fc-4ea34d405f6b" providerId="ADAL" clId="{EA38B99F-4836-486D-91BD-05F701BE0CCC}" dt="2026-01-19T18:50:55.841" v="124" actId="1076"/>
          <ac:spMkLst>
            <pc:docMk/>
            <pc:sldMk cId="2009406881" sldId="259"/>
            <ac:spMk id="3" creationId="{56103980-1C0A-42FB-A6A8-22E664322B67}"/>
          </ac:spMkLst>
        </pc:spChg>
      </pc:sldChg>
      <pc:sldChg chg="addSp modSp mod">
        <pc:chgData name="Mrs Ayers" userId="6eccbc33-c735-4945-85fc-4ea34d405f6b" providerId="ADAL" clId="{EA38B99F-4836-486D-91BD-05F701BE0CCC}" dt="2026-01-19T18:51:50.691" v="126" actId="20577"/>
        <pc:sldMkLst>
          <pc:docMk/>
          <pc:sldMk cId="960689513" sldId="262"/>
        </pc:sldMkLst>
        <pc:spChg chg="mod">
          <ac:chgData name="Mrs Ayers" userId="6eccbc33-c735-4945-85fc-4ea34d405f6b" providerId="ADAL" clId="{EA38B99F-4836-486D-91BD-05F701BE0CCC}" dt="2026-01-19T18:51:50.691" v="126" actId="20577"/>
          <ac:spMkLst>
            <pc:docMk/>
            <pc:sldMk cId="960689513" sldId="262"/>
            <ac:spMk id="3" creationId="{3E834413-BBEC-4484-B7A4-0F7F630A4700}"/>
          </ac:spMkLst>
        </pc:spChg>
        <pc:picChg chg="add mod">
          <ac:chgData name="Mrs Ayers" userId="6eccbc33-c735-4945-85fc-4ea34d405f6b" providerId="ADAL" clId="{EA38B99F-4836-486D-91BD-05F701BE0CCC}" dt="2026-01-19T18:24:37.396" v="43" actId="1076"/>
          <ac:picMkLst>
            <pc:docMk/>
            <pc:sldMk cId="960689513" sldId="262"/>
            <ac:picMk id="6" creationId="{6EA643DF-CFB9-A297-AEA6-F521F34984BA}"/>
          </ac:picMkLst>
        </pc:picChg>
      </pc:sldChg>
      <pc:sldChg chg="modSp mod">
        <pc:chgData name="Mrs Ayers" userId="6eccbc33-c735-4945-85fc-4ea34d405f6b" providerId="ADAL" clId="{EA38B99F-4836-486D-91BD-05F701BE0CCC}" dt="2026-01-04T15:52:37.208" v="17" actId="20577"/>
        <pc:sldMkLst>
          <pc:docMk/>
          <pc:sldMk cId="766086271" sldId="264"/>
        </pc:sldMkLst>
        <pc:spChg chg="mod">
          <ac:chgData name="Mrs Ayers" userId="6eccbc33-c735-4945-85fc-4ea34d405f6b" providerId="ADAL" clId="{EA38B99F-4836-486D-91BD-05F701BE0CCC}" dt="2026-01-04T15:52:37.208" v="17" actId="20577"/>
          <ac:spMkLst>
            <pc:docMk/>
            <pc:sldMk cId="766086271" sldId="264"/>
            <ac:spMk id="2" creationId="{A1044FEE-BF17-403A-B56C-20102ECE6DD8}"/>
          </ac:spMkLst>
        </pc:spChg>
      </pc:sldChg>
      <pc:sldChg chg="modSp mod">
        <pc:chgData name="Mrs Ayers" userId="6eccbc33-c735-4945-85fc-4ea34d405f6b" providerId="ADAL" clId="{EA38B99F-4836-486D-91BD-05F701BE0CCC}" dt="2026-01-19T18:52:24.615" v="130" actId="1076"/>
        <pc:sldMkLst>
          <pc:docMk/>
          <pc:sldMk cId="2883483845" sldId="265"/>
        </pc:sldMkLst>
        <pc:spChg chg="mod">
          <ac:chgData name="Mrs Ayers" userId="6eccbc33-c735-4945-85fc-4ea34d405f6b" providerId="ADAL" clId="{EA38B99F-4836-486D-91BD-05F701BE0CCC}" dt="2026-01-19T18:52:15.726" v="128" actId="1076"/>
          <ac:spMkLst>
            <pc:docMk/>
            <pc:sldMk cId="2883483845" sldId="265"/>
            <ac:spMk id="9" creationId="{64E58BDC-7AF2-426A-AE9B-EEDBABE4F00E}"/>
          </ac:spMkLst>
        </pc:spChg>
        <pc:spChg chg="mod">
          <ac:chgData name="Mrs Ayers" userId="6eccbc33-c735-4945-85fc-4ea34d405f6b" providerId="ADAL" clId="{EA38B99F-4836-486D-91BD-05F701BE0CCC}" dt="2026-01-19T18:52:24.615" v="130" actId="1076"/>
          <ac:spMkLst>
            <pc:docMk/>
            <pc:sldMk cId="2883483845" sldId="265"/>
            <ac:spMk id="10" creationId="{647DA8BF-3FE4-4EAF-B58C-F5BE5B8C1C8B}"/>
          </ac:spMkLst>
        </pc:spChg>
        <pc:picChg chg="mod">
          <ac:chgData name="Mrs Ayers" userId="6eccbc33-c735-4945-85fc-4ea34d405f6b" providerId="ADAL" clId="{EA38B99F-4836-486D-91BD-05F701BE0CCC}" dt="2026-01-19T18:52:07.838" v="127" actId="1076"/>
          <ac:picMkLst>
            <pc:docMk/>
            <pc:sldMk cId="2883483845" sldId="265"/>
            <ac:picMk id="13" creationId="{45173D53-7A4E-464D-9D86-30147B3A989B}"/>
          </ac:picMkLst>
        </pc:picChg>
        <pc:picChg chg="mod">
          <ac:chgData name="Mrs Ayers" userId="6eccbc33-c735-4945-85fc-4ea34d405f6b" providerId="ADAL" clId="{EA38B99F-4836-486D-91BD-05F701BE0CCC}" dt="2026-01-19T18:52:20.312" v="129" actId="1076"/>
          <ac:picMkLst>
            <pc:docMk/>
            <pc:sldMk cId="2883483845" sldId="265"/>
            <ac:picMk id="14" creationId="{DF6FE183-6C7D-7D4B-B282-F3A140811F5C}"/>
          </ac:picMkLst>
        </pc:picChg>
      </pc:sldChg>
      <pc:sldChg chg="modSp mod">
        <pc:chgData name="Mrs Ayers" userId="6eccbc33-c735-4945-85fc-4ea34d405f6b" providerId="ADAL" clId="{EA38B99F-4836-486D-91BD-05F701BE0CCC}" dt="2026-01-04T15:52:47.682" v="19" actId="20577"/>
        <pc:sldMkLst>
          <pc:docMk/>
          <pc:sldMk cId="1167310502" sldId="267"/>
        </pc:sldMkLst>
        <pc:spChg chg="mod">
          <ac:chgData name="Mrs Ayers" userId="6eccbc33-c735-4945-85fc-4ea34d405f6b" providerId="ADAL" clId="{EA38B99F-4836-486D-91BD-05F701BE0CCC}" dt="2026-01-04T15:52:47.682" v="19" actId="20577"/>
          <ac:spMkLst>
            <pc:docMk/>
            <pc:sldMk cId="1167310502" sldId="267"/>
            <ac:spMk id="2" creationId="{DA4216F3-CC6E-466B-9BC1-3C4F9A01399A}"/>
          </ac:spMkLst>
        </pc:spChg>
      </pc:sldChg>
      <pc:sldChg chg="modSp mod">
        <pc:chgData name="Mrs Ayers" userId="6eccbc33-c735-4945-85fc-4ea34d405f6b" providerId="ADAL" clId="{EA38B99F-4836-486D-91BD-05F701BE0CCC}" dt="2026-01-19T18:27:39.456" v="50" actId="1076"/>
        <pc:sldMkLst>
          <pc:docMk/>
          <pc:sldMk cId="3340207387" sldId="268"/>
        </pc:sldMkLst>
        <pc:spChg chg="mod">
          <ac:chgData name="Mrs Ayers" userId="6eccbc33-c735-4945-85fc-4ea34d405f6b" providerId="ADAL" clId="{EA38B99F-4836-486D-91BD-05F701BE0CCC}" dt="2026-01-19T18:26:49.960" v="44" actId="1076"/>
          <ac:spMkLst>
            <pc:docMk/>
            <pc:sldMk cId="3340207387" sldId="268"/>
            <ac:spMk id="3" creationId="{32A10701-0377-4415-BE7D-D9913504131C}"/>
          </ac:spMkLst>
        </pc:spChg>
        <pc:picChg chg="mod">
          <ac:chgData name="Mrs Ayers" userId="6eccbc33-c735-4945-85fc-4ea34d405f6b" providerId="ADAL" clId="{EA38B99F-4836-486D-91BD-05F701BE0CCC}" dt="2026-01-19T18:26:54.037" v="46" actId="1076"/>
          <ac:picMkLst>
            <pc:docMk/>
            <pc:sldMk cId="3340207387" sldId="268"/>
            <ac:picMk id="6" creationId="{C5029A36-4A25-8443-87A6-BE555CAE69DB}"/>
          </ac:picMkLst>
        </pc:picChg>
        <pc:picChg chg="mod">
          <ac:chgData name="Mrs Ayers" userId="6eccbc33-c735-4945-85fc-4ea34d405f6b" providerId="ADAL" clId="{EA38B99F-4836-486D-91BD-05F701BE0CCC}" dt="2026-01-19T18:27:39.456" v="50" actId="1076"/>
          <ac:picMkLst>
            <pc:docMk/>
            <pc:sldMk cId="3340207387" sldId="268"/>
            <ac:picMk id="9" creationId="{FBEBCD7F-DEA6-C84A-9DA2-BBD50E7D1CAE}"/>
          </ac:picMkLst>
        </pc:picChg>
        <pc:picChg chg="mod">
          <ac:chgData name="Mrs Ayers" userId="6eccbc33-c735-4945-85fc-4ea34d405f6b" providerId="ADAL" clId="{EA38B99F-4836-486D-91BD-05F701BE0CCC}" dt="2026-01-19T18:27:06.027" v="49" actId="1076"/>
          <ac:picMkLst>
            <pc:docMk/>
            <pc:sldMk cId="3340207387" sldId="268"/>
            <ac:picMk id="10" creationId="{8FEF3A6E-1107-144B-8877-62FC7EB4A41A}"/>
          </ac:picMkLst>
        </pc:picChg>
      </pc:sldChg>
      <pc:sldChg chg="modSp mod">
        <pc:chgData name="Mrs Ayers" userId="6eccbc33-c735-4945-85fc-4ea34d405f6b" providerId="ADAL" clId="{EA38B99F-4836-486D-91BD-05F701BE0CCC}" dt="2026-01-19T18:28:02.289" v="52" actId="1076"/>
        <pc:sldMkLst>
          <pc:docMk/>
          <pc:sldMk cId="854916402" sldId="269"/>
        </pc:sldMkLst>
        <pc:picChg chg="mod">
          <ac:chgData name="Mrs Ayers" userId="6eccbc33-c735-4945-85fc-4ea34d405f6b" providerId="ADAL" clId="{EA38B99F-4836-486D-91BD-05F701BE0CCC}" dt="2026-01-19T18:27:51.452" v="51" actId="1076"/>
          <ac:picMkLst>
            <pc:docMk/>
            <pc:sldMk cId="854916402" sldId="269"/>
            <ac:picMk id="8" creationId="{196F9E59-4B77-8E44-90C7-5D110C10F153}"/>
          </ac:picMkLst>
        </pc:picChg>
        <pc:picChg chg="mod">
          <ac:chgData name="Mrs Ayers" userId="6eccbc33-c735-4945-85fc-4ea34d405f6b" providerId="ADAL" clId="{EA38B99F-4836-486D-91BD-05F701BE0CCC}" dt="2026-01-19T18:28:02.289" v="52" actId="1076"/>
          <ac:picMkLst>
            <pc:docMk/>
            <pc:sldMk cId="854916402" sldId="269"/>
            <ac:picMk id="9" creationId="{4A450D0F-D0F2-0B48-AD1E-A213FCDA1BC8}"/>
          </ac:picMkLst>
        </pc:picChg>
      </pc:sldChg>
      <pc:sldChg chg="modSp mod">
        <pc:chgData name="Mrs Ayers" userId="6eccbc33-c735-4945-85fc-4ea34d405f6b" providerId="ADAL" clId="{EA38B99F-4836-486D-91BD-05F701BE0CCC}" dt="2026-01-19T18:28:29.078" v="53" actId="14100"/>
        <pc:sldMkLst>
          <pc:docMk/>
          <pc:sldMk cId="4031681377" sldId="270"/>
        </pc:sldMkLst>
        <pc:picChg chg="mod">
          <ac:chgData name="Mrs Ayers" userId="6eccbc33-c735-4945-85fc-4ea34d405f6b" providerId="ADAL" clId="{EA38B99F-4836-486D-91BD-05F701BE0CCC}" dt="2026-01-19T18:28:29.078" v="53" actId="14100"/>
          <ac:picMkLst>
            <pc:docMk/>
            <pc:sldMk cId="4031681377" sldId="270"/>
            <ac:picMk id="7" creationId="{B32D30EE-179D-5D41-9943-51E443EC0630}"/>
          </ac:picMkLst>
        </pc:picChg>
      </pc:sldChg>
      <pc:sldChg chg="modSp mod ord">
        <pc:chgData name="Mrs Ayers" userId="6eccbc33-c735-4945-85fc-4ea34d405f6b" providerId="ADAL" clId="{EA38B99F-4836-486D-91BD-05F701BE0CCC}" dt="2026-01-19T18:08:51.734" v="36" actId="20578"/>
        <pc:sldMkLst>
          <pc:docMk/>
          <pc:sldMk cId="2975852496" sldId="272"/>
        </pc:sldMkLst>
        <pc:spChg chg="mod">
          <ac:chgData name="Mrs Ayers" userId="6eccbc33-c735-4945-85fc-4ea34d405f6b" providerId="ADAL" clId="{EA38B99F-4836-486D-91BD-05F701BE0CCC}" dt="2026-01-04T15:52:57.608" v="23" actId="20577"/>
          <ac:spMkLst>
            <pc:docMk/>
            <pc:sldMk cId="2975852496" sldId="272"/>
            <ac:spMk id="2" creationId="{3AAEB9A0-7B25-442B-9EA0-309CC7F2590A}"/>
          </ac:spMkLst>
        </pc:spChg>
        <pc:spChg chg="mod">
          <ac:chgData name="Mrs Ayers" userId="6eccbc33-c735-4945-85fc-4ea34d405f6b" providerId="ADAL" clId="{EA38B99F-4836-486D-91BD-05F701BE0CCC}" dt="2026-01-04T15:53:18.233" v="29" actId="20577"/>
          <ac:spMkLst>
            <pc:docMk/>
            <pc:sldMk cId="2975852496" sldId="272"/>
            <ac:spMk id="3" creationId="{1E75F246-19B7-4FB4-8C49-078651BDCF17}"/>
          </ac:spMkLst>
        </pc:spChg>
      </pc:sldChg>
      <pc:sldChg chg="modSp mod">
        <pc:chgData name="Mrs Ayers" userId="6eccbc33-c735-4945-85fc-4ea34d405f6b" providerId="ADAL" clId="{EA38B99F-4836-486D-91BD-05F701BE0CCC}" dt="2026-01-19T18:30:39.100" v="61" actId="1076"/>
        <pc:sldMkLst>
          <pc:docMk/>
          <pc:sldMk cId="763988821" sldId="273"/>
        </pc:sldMkLst>
        <pc:spChg chg="mod">
          <ac:chgData name="Mrs Ayers" userId="6eccbc33-c735-4945-85fc-4ea34d405f6b" providerId="ADAL" clId="{EA38B99F-4836-486D-91BD-05F701BE0CCC}" dt="2026-01-19T18:30:13.192" v="54" actId="1076"/>
          <ac:spMkLst>
            <pc:docMk/>
            <pc:sldMk cId="763988821" sldId="273"/>
            <ac:spMk id="3" creationId="{1E75F246-19B7-4FB4-8C49-078651BDCF17}"/>
          </ac:spMkLst>
        </pc:spChg>
        <pc:picChg chg="mod">
          <ac:chgData name="Mrs Ayers" userId="6eccbc33-c735-4945-85fc-4ea34d405f6b" providerId="ADAL" clId="{EA38B99F-4836-486D-91BD-05F701BE0CCC}" dt="2026-01-19T18:30:29.887" v="58" actId="14100"/>
          <ac:picMkLst>
            <pc:docMk/>
            <pc:sldMk cId="763988821" sldId="273"/>
            <ac:picMk id="6" creationId="{FEC2E9A5-D067-2348-9F54-E10F0EC8251B}"/>
          </ac:picMkLst>
        </pc:picChg>
        <pc:picChg chg="mod">
          <ac:chgData name="Mrs Ayers" userId="6eccbc33-c735-4945-85fc-4ea34d405f6b" providerId="ADAL" clId="{EA38B99F-4836-486D-91BD-05F701BE0CCC}" dt="2026-01-19T18:30:39.100" v="61" actId="1076"/>
          <ac:picMkLst>
            <pc:docMk/>
            <pc:sldMk cId="763988821" sldId="273"/>
            <ac:picMk id="8" creationId="{DE9B2B26-A0EF-8B4A-94FC-3F8CB06D17B8}"/>
          </ac:picMkLst>
        </pc:picChg>
      </pc:sldChg>
      <pc:sldChg chg="del">
        <pc:chgData name="Mrs Ayers" userId="6eccbc33-c735-4945-85fc-4ea34d405f6b" providerId="ADAL" clId="{EA38B99F-4836-486D-91BD-05F701BE0CCC}" dt="2026-01-19T18:32:30.695" v="62" actId="2696"/>
        <pc:sldMkLst>
          <pc:docMk/>
          <pc:sldMk cId="4000258551" sldId="275"/>
        </pc:sldMkLst>
      </pc:sldChg>
      <pc:sldChg chg="modSp">
        <pc:chgData name="Mrs Ayers" userId="6eccbc33-c735-4945-85fc-4ea34d405f6b" providerId="ADAL" clId="{EA38B99F-4836-486D-91BD-05F701BE0CCC}" dt="2026-01-04T15:54:01.288" v="33" actId="20577"/>
        <pc:sldMkLst>
          <pc:docMk/>
          <pc:sldMk cId="1255798307" sldId="276"/>
        </pc:sldMkLst>
        <pc:spChg chg="mod">
          <ac:chgData name="Mrs Ayers" userId="6eccbc33-c735-4945-85fc-4ea34d405f6b" providerId="ADAL" clId="{EA38B99F-4836-486D-91BD-05F701BE0CCC}" dt="2026-01-04T15:54:01.288" v="33" actId="20577"/>
          <ac:spMkLst>
            <pc:docMk/>
            <pc:sldMk cId="1255798307" sldId="276"/>
            <ac:spMk id="3" creationId="{9912E2BE-9B62-4ADB-B867-2B967DE309B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BEB37F16-D04D-4EB9-BFAC-E79C97CDF508}" type="datetimeFigureOut">
              <a:rPr lang="en-GB" smtClean="0"/>
              <a:t>19/01/2026</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EB1A53DB-FF6F-40EE-AEAF-6847E91C9EDC}" type="slidenum">
              <a:rPr lang="en-GB" smtClean="0"/>
              <a:t>‹#›</a:t>
            </a:fld>
            <a:endParaRPr lang="en-GB"/>
          </a:p>
        </p:txBody>
      </p:sp>
    </p:spTree>
    <p:extLst>
      <p:ext uri="{BB962C8B-B14F-4D97-AF65-F5344CB8AC3E}">
        <p14:creationId xmlns:p14="http://schemas.microsoft.com/office/powerpoint/2010/main" val="26251918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t>
            </a:r>
            <a:r>
              <a:rPr lang="en-GB" dirty="0" err="1"/>
              <a:t>assets.publishing.service.gov.uk</a:t>
            </a:r>
            <a:r>
              <a:rPr lang="en-GB" dirty="0"/>
              <a:t>/government/uploads/system/uploads/</a:t>
            </a:r>
            <a:r>
              <a:rPr lang="en-GB" dirty="0" err="1"/>
              <a:t>attachment_data</a:t>
            </a:r>
            <a:r>
              <a:rPr lang="en-GB" dirty="0"/>
              <a:t>/file/1109963/2023_key_stage_2_access_arrangements_guidance.pdf) gives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Questions are from the 2023 GPS SATs paper. </a:t>
            </a:r>
            <a:br>
              <a:rPr lang="en-GB" dirty="0"/>
            </a:br>
            <a:r>
              <a:rPr lang="en-GB" dirty="0"/>
              <a:t>For question 39, any appropriate subordinating conjunction can be used. </a:t>
            </a:r>
          </a:p>
          <a:p>
            <a:pPr marL="158750" indent="0">
              <a:buNone/>
            </a:pPr>
            <a:r>
              <a:rPr lang="en-GB" dirty="0"/>
              <a:t>For question 49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Questions are from the 2023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2% of questions: summarising main ideas from more than one paragraph.</a:t>
            </a:r>
          </a:p>
          <a:p>
            <a:pPr marL="158750" indent="0">
              <a:buNone/>
            </a:pPr>
            <a:r>
              <a:rPr lang="en-GB" dirty="0"/>
              <a:t>2% of questions: identify and/ or explain how information or narrative content is related and contributes to meaning as a whole</a:t>
            </a:r>
          </a:p>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p:txBody>
      </p:sp>
    </p:spTree>
    <p:extLst>
      <p:ext uri="{BB962C8B-B14F-4D97-AF65-F5344CB8AC3E}">
        <p14:creationId xmlns:p14="http://schemas.microsoft.com/office/powerpoint/2010/main" val="25720462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Note that some schools will want to remove the first bullet point, encouraging pupils not to revise at home and instead keep revision in school.</a:t>
            </a:r>
          </a:p>
        </p:txBody>
      </p:sp>
    </p:spTree>
    <p:extLst>
      <p:ext uri="{BB962C8B-B14F-4D97-AF65-F5344CB8AC3E}">
        <p14:creationId xmlns:p14="http://schemas.microsoft.com/office/powerpoint/2010/main" val="37028077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8" Type="http://schemas.openxmlformats.org/officeDocument/2006/relationships/image" Target="../media/image220.png"/><Relationship Id="rId3" Type="http://schemas.openxmlformats.org/officeDocument/2006/relationships/image" Target="../media/image19.png"/><Relationship Id="rId7" Type="http://schemas.openxmlformats.org/officeDocument/2006/relationships/image" Target="../media/image210.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2836625"/>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dirty="0">
                <a:solidFill>
                  <a:schemeClr val="bg1"/>
                </a:solidFill>
                <a:latin typeface="+mj-lt"/>
                <a:ea typeface="Arial"/>
                <a:cs typeface="Arial"/>
                <a:sym typeface="Arial"/>
              </a:rPr>
              <a:t>Year 6 SATs 2026 </a:t>
            </a:r>
            <a:br>
              <a:rPr lang="en-US" sz="4000" dirty="0">
                <a:solidFill>
                  <a:schemeClr val="bg1"/>
                </a:solidFill>
                <a:latin typeface="+mj-lt"/>
                <a:ea typeface="Arial"/>
                <a:cs typeface="Arial"/>
                <a:sym typeface="Arial"/>
              </a:rPr>
            </a:br>
            <a:r>
              <a:rPr lang="en-US" sz="4000" dirty="0">
                <a:solidFill>
                  <a:schemeClr val="bg1"/>
                </a:solidFill>
                <a:latin typeface="+mj-lt"/>
                <a:ea typeface="Arial"/>
                <a:cs typeface="Arial"/>
                <a:sym typeface="Arial"/>
              </a:rPr>
              <a:t>Presentation for Parents</a:t>
            </a:r>
            <a:endParaRPr sz="3800" dirty="0">
              <a:solidFill>
                <a:schemeClr val="bg1"/>
              </a:solidFill>
              <a:latin typeface="+mj-lt"/>
              <a:ea typeface="Nunito Sans Light"/>
              <a:cs typeface="Nunito Sans Light"/>
              <a:sym typeface="Nunito Sans Light"/>
            </a:endParaRPr>
          </a:p>
        </p:txBody>
      </p:sp>
      <p:pic>
        <p:nvPicPr>
          <p:cNvPr id="5" name="Picture 4" descr="A shield with hammer and wrench&#10;&#10;Description automatically generated"/>
          <p:cNvPicPr/>
          <p:nvPr/>
        </p:nvPicPr>
        <p:blipFill>
          <a:blip r:embed="rId3">
            <a:extLst>
              <a:ext uri="{28A0092B-C50C-407E-A947-70E740481C1C}">
                <a14:useLocalDpi xmlns:a14="http://schemas.microsoft.com/office/drawing/2010/main" val="0"/>
              </a:ext>
            </a:extLst>
          </a:blip>
          <a:srcRect/>
          <a:stretch>
            <a:fillRect/>
          </a:stretch>
        </p:blipFill>
        <p:spPr bwMode="auto">
          <a:xfrm>
            <a:off x="3977765" y="1322925"/>
            <a:ext cx="1112119" cy="104970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635827"/>
            <a:ext cx="8520600" cy="4033589"/>
          </a:xfrm>
        </p:spPr>
        <p:txBody>
          <a:bodyPr/>
          <a:lstStyle/>
          <a:p>
            <a:r>
              <a:rPr lang="en-GB" sz="1400" dirty="0"/>
              <a:t>SATs are the Standardised Assessment Tests that are given to children at the end of Key Stage 2. </a:t>
            </a:r>
          </a:p>
          <a:p>
            <a:r>
              <a:rPr lang="en-GB" sz="1400" dirty="0"/>
              <a:t>The SATs take place over four days, starting on </a:t>
            </a:r>
            <a:r>
              <a:rPr lang="en-GB" sz="1400" dirty="0">
                <a:solidFill>
                  <a:srgbClr val="283593"/>
                </a:solidFill>
              </a:rPr>
              <a:t>Monday 11</a:t>
            </a:r>
            <a:r>
              <a:rPr lang="en-GB" sz="1400" baseline="30000" dirty="0">
                <a:solidFill>
                  <a:srgbClr val="283593"/>
                </a:solidFill>
              </a:rPr>
              <a:t>th</a:t>
            </a:r>
            <a:r>
              <a:rPr lang="en-GB" sz="1400" dirty="0">
                <a:solidFill>
                  <a:srgbClr val="283593"/>
                </a:solidFill>
              </a:rPr>
              <a:t> May </a:t>
            </a:r>
            <a:r>
              <a:rPr lang="en-GB" sz="1400" dirty="0"/>
              <a:t>ending on </a:t>
            </a:r>
            <a:r>
              <a:rPr lang="en-GB" sz="1400" dirty="0">
                <a:solidFill>
                  <a:srgbClr val="283593"/>
                </a:solidFill>
              </a:rPr>
              <a:t>Thursday 14</a:t>
            </a:r>
            <a:r>
              <a:rPr lang="en-GB" sz="1400" baseline="30000" dirty="0">
                <a:solidFill>
                  <a:srgbClr val="283593"/>
                </a:solidFill>
              </a:rPr>
              <a:t>th</a:t>
            </a:r>
            <a:r>
              <a:rPr lang="en-GB" sz="1400" dirty="0">
                <a:solidFill>
                  <a:srgbClr val="283593"/>
                </a:solidFill>
              </a:rPr>
              <a:t> May.</a:t>
            </a:r>
          </a:p>
          <a:p>
            <a:r>
              <a:rPr lang="en-GB" sz="1400" dirty="0"/>
              <a:t>The SATs papers consist of:</a:t>
            </a:r>
          </a:p>
          <a:p>
            <a:endParaRPr lang="en-GB" sz="1400" dirty="0"/>
          </a:p>
          <a:p>
            <a:pPr lvl="1">
              <a:lnSpc>
                <a:spcPct val="100000"/>
              </a:lnSpc>
              <a:spcBef>
                <a:spcPts val="0"/>
              </a:spcBef>
            </a:pPr>
            <a:r>
              <a:rPr lang="en-GB" dirty="0">
                <a:solidFill>
                  <a:srgbClr val="283593"/>
                </a:solidFill>
              </a:rPr>
              <a:t>Monday 11</a:t>
            </a:r>
            <a:r>
              <a:rPr lang="en-GB" baseline="30000" dirty="0">
                <a:solidFill>
                  <a:srgbClr val="283593"/>
                </a:solidFill>
              </a:rPr>
              <a:t>th</a:t>
            </a:r>
            <a:r>
              <a:rPr lang="en-GB" dirty="0">
                <a:solidFill>
                  <a:srgbClr val="283593"/>
                </a:solidFill>
              </a:rPr>
              <a:t> May 	</a:t>
            </a:r>
            <a:r>
              <a:rPr lang="en-GB" dirty="0">
                <a:solidFill>
                  <a:srgbClr val="283593"/>
                </a:solidFill>
                <a:latin typeface="+mn-lt"/>
              </a:rPr>
              <a:t>Grammar, punctuation and spelling (paper 1: GPS) </a:t>
            </a:r>
          </a:p>
          <a:p>
            <a:pPr marL="596900" lvl="1" indent="0">
              <a:lnSpc>
                <a:spcPct val="100000"/>
              </a:lnSpc>
              <a:spcBef>
                <a:spcPts val="0"/>
              </a:spcBef>
              <a:buNone/>
            </a:pPr>
            <a:r>
              <a:rPr lang="en-GB" dirty="0">
                <a:solidFill>
                  <a:srgbClr val="283593"/>
                </a:solidFill>
                <a:latin typeface="+mn-lt"/>
              </a:rPr>
              <a:t>			Grammar, punctuation and spelling (paper 2: Spelling)</a:t>
            </a:r>
          </a:p>
          <a:p>
            <a:pPr marL="596900" lvl="1" indent="0">
              <a:lnSpc>
                <a:spcPct val="100000"/>
              </a:lnSpc>
              <a:spcBef>
                <a:spcPts val="0"/>
              </a:spcBef>
              <a:buNone/>
            </a:pPr>
            <a:endParaRPr lang="en-GB" dirty="0">
              <a:solidFill>
                <a:srgbClr val="283593"/>
              </a:solidFill>
              <a:latin typeface="+mn-lt"/>
            </a:endParaRPr>
          </a:p>
          <a:p>
            <a:pPr lvl="1">
              <a:lnSpc>
                <a:spcPct val="100000"/>
              </a:lnSpc>
              <a:spcBef>
                <a:spcPts val="0"/>
              </a:spcBef>
            </a:pPr>
            <a:r>
              <a:rPr lang="en-GB" dirty="0">
                <a:solidFill>
                  <a:srgbClr val="283593"/>
                </a:solidFill>
              </a:rPr>
              <a:t>Tuesday 12</a:t>
            </a:r>
            <a:r>
              <a:rPr lang="en-GB" baseline="30000" dirty="0">
                <a:solidFill>
                  <a:srgbClr val="283593"/>
                </a:solidFill>
              </a:rPr>
              <a:t>th</a:t>
            </a:r>
            <a:r>
              <a:rPr lang="en-GB" dirty="0">
                <a:solidFill>
                  <a:srgbClr val="283593"/>
                </a:solidFill>
              </a:rPr>
              <a:t> May	</a:t>
            </a:r>
            <a:r>
              <a:rPr lang="en-GB" dirty="0">
                <a:solidFill>
                  <a:srgbClr val="283593"/>
                </a:solidFill>
                <a:latin typeface="+mn-lt"/>
              </a:rPr>
              <a:t>Reading </a:t>
            </a:r>
          </a:p>
          <a:p>
            <a:pPr lvl="1">
              <a:lnSpc>
                <a:spcPct val="100000"/>
              </a:lnSpc>
              <a:spcBef>
                <a:spcPts val="0"/>
              </a:spcBef>
            </a:pPr>
            <a:endParaRPr lang="en-GB" dirty="0">
              <a:solidFill>
                <a:srgbClr val="283593"/>
              </a:solidFill>
              <a:latin typeface="+mn-lt"/>
            </a:endParaRPr>
          </a:p>
          <a:p>
            <a:pPr lvl="1">
              <a:lnSpc>
                <a:spcPct val="100000"/>
              </a:lnSpc>
              <a:spcBef>
                <a:spcPts val="0"/>
              </a:spcBef>
            </a:pPr>
            <a:r>
              <a:rPr lang="en-GB" dirty="0">
                <a:solidFill>
                  <a:srgbClr val="283593"/>
                </a:solidFill>
              </a:rPr>
              <a:t>Wednesday 13</a:t>
            </a:r>
            <a:r>
              <a:rPr lang="en-GB" baseline="30000" dirty="0">
                <a:solidFill>
                  <a:srgbClr val="283593"/>
                </a:solidFill>
              </a:rPr>
              <a:t>th</a:t>
            </a:r>
            <a:r>
              <a:rPr lang="en-GB" dirty="0">
                <a:solidFill>
                  <a:srgbClr val="283593"/>
                </a:solidFill>
              </a:rPr>
              <a:t> May 	</a:t>
            </a:r>
            <a:r>
              <a:rPr lang="en-GB" dirty="0">
                <a:solidFill>
                  <a:srgbClr val="283593"/>
                </a:solidFill>
                <a:latin typeface="+mn-lt"/>
              </a:rPr>
              <a:t>Maths (paper 1: Arithmetic) </a:t>
            </a:r>
          </a:p>
          <a:p>
            <a:pPr marL="596900" lvl="1" indent="0">
              <a:lnSpc>
                <a:spcPct val="100000"/>
              </a:lnSpc>
              <a:spcBef>
                <a:spcPts val="0"/>
              </a:spcBef>
              <a:buNone/>
            </a:pPr>
            <a:r>
              <a:rPr lang="en-GB" dirty="0">
                <a:solidFill>
                  <a:srgbClr val="283593"/>
                </a:solidFill>
                <a:latin typeface="+mn-lt"/>
              </a:rPr>
              <a:t>			Maths (paper 2: Reasoning)</a:t>
            </a:r>
          </a:p>
          <a:p>
            <a:pPr marL="596900" lvl="1" indent="0">
              <a:lnSpc>
                <a:spcPct val="100000"/>
              </a:lnSpc>
              <a:spcBef>
                <a:spcPts val="0"/>
              </a:spcBef>
              <a:buNone/>
            </a:pPr>
            <a:endParaRPr lang="en-GB" dirty="0">
              <a:solidFill>
                <a:srgbClr val="283593"/>
              </a:solidFill>
              <a:latin typeface="+mn-lt"/>
            </a:endParaRPr>
          </a:p>
          <a:p>
            <a:pPr lvl="1">
              <a:lnSpc>
                <a:spcPct val="100000"/>
              </a:lnSpc>
              <a:spcBef>
                <a:spcPts val="0"/>
              </a:spcBef>
            </a:pPr>
            <a:r>
              <a:rPr lang="en-GB" dirty="0">
                <a:solidFill>
                  <a:srgbClr val="283593"/>
                </a:solidFill>
              </a:rPr>
              <a:t>Thursday 14</a:t>
            </a:r>
            <a:r>
              <a:rPr lang="en-GB" baseline="30000" dirty="0">
                <a:solidFill>
                  <a:srgbClr val="283593"/>
                </a:solidFill>
              </a:rPr>
              <a:t>th</a:t>
            </a:r>
            <a:r>
              <a:rPr lang="en-GB" dirty="0">
                <a:solidFill>
                  <a:srgbClr val="283593"/>
                </a:solidFill>
              </a:rPr>
              <a:t> May	</a:t>
            </a:r>
            <a:r>
              <a:rPr lang="en-GB" dirty="0">
                <a:solidFill>
                  <a:srgbClr val="283593"/>
                </a:solidFill>
                <a:latin typeface="+mn-lt"/>
              </a:rPr>
              <a:t>Maths (paper 3: Reasoning) </a:t>
            </a:r>
          </a:p>
          <a:p>
            <a:pPr marL="596900" lvl="1" indent="0">
              <a:lnSpc>
                <a:spcPct val="100000"/>
              </a:lnSpc>
              <a:spcBef>
                <a:spcPts val="0"/>
              </a:spcBef>
              <a:buNone/>
            </a:pPr>
            <a:endParaRPr lang="en-GB" sz="1600" dirty="0">
              <a:solidFill>
                <a:srgbClr val="283593"/>
              </a:solidFill>
              <a:latin typeface="+mn-lt"/>
            </a:endParaRPr>
          </a:p>
          <a:p>
            <a:pPr marL="596900" lvl="1" indent="0">
              <a:lnSpc>
                <a:spcPct val="100000"/>
              </a:lnSpc>
              <a:spcBef>
                <a:spcPts val="0"/>
              </a:spcBef>
              <a:buNone/>
            </a:pPr>
            <a:r>
              <a:rPr kumimoji="0" lang="en-GB"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fade">
                                      <p:cBhvr>
                                        <p:cTn id="23" dur="500"/>
                                        <p:tgtEl>
                                          <p:spTgt spid="3">
                                            <p:txEl>
                                              <p:pRg st="5" end="5"/>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animEffect transition="in" filter="fade">
                                      <p:cBhvr>
                                        <p:cTn id="29" dur="500"/>
                                        <p:tgtEl>
                                          <p:spTgt spid="3">
                                            <p:txEl>
                                              <p:pRg st="9" end="9"/>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10" end="10"/>
                                            </p:txEl>
                                          </p:spTgt>
                                        </p:tgtEl>
                                        <p:attrNameLst>
                                          <p:attrName>style.visibility</p:attrName>
                                        </p:attrNameLst>
                                      </p:cBhvr>
                                      <p:to>
                                        <p:strVal val="visible"/>
                                      </p:to>
                                    </p:set>
                                    <p:animEffect transition="in" filter="fade">
                                      <p:cBhvr>
                                        <p:cTn id="32" dur="500"/>
                                        <p:tgtEl>
                                          <p:spTgt spid="3">
                                            <p:txEl>
                                              <p:pRg st="10" end="10"/>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12" end="12"/>
                                            </p:txEl>
                                          </p:spTgt>
                                        </p:tgtEl>
                                        <p:attrNameLst>
                                          <p:attrName>style.visibility</p:attrName>
                                        </p:attrNameLst>
                                      </p:cBhvr>
                                      <p:to>
                                        <p:strVal val="visible"/>
                                      </p:to>
                                    </p:set>
                                    <p:animEffect transition="in" filter="fade">
                                      <p:cBhvr>
                                        <p:cTn id="35" dur="500"/>
                                        <p:tgtEl>
                                          <p:spTgt spid="3">
                                            <p:txEl>
                                              <p:pRg st="12" end="12"/>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3">
                                            <p:txEl>
                                              <p:pRg st="14" end="14"/>
                                            </p:txEl>
                                          </p:spTgt>
                                        </p:tgtEl>
                                        <p:attrNameLst>
                                          <p:attrName>style.visibility</p:attrName>
                                        </p:attrNameLst>
                                      </p:cBhvr>
                                      <p:to>
                                        <p:strVal val="visible"/>
                                      </p:to>
                                    </p:set>
                                    <p:animEffect transition="in" filter="fade">
                                      <p:cBhvr>
                                        <p:cTn id="38" dur="500"/>
                                        <p:tgtEl>
                                          <p:spTgt spid="3">
                                            <p:txEl>
                                              <p:pRg st="14" end="14"/>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3">
                                            <p:txEl>
                                              <p:pRg st="15" end="15"/>
                                            </p:txEl>
                                          </p:spTgt>
                                        </p:tgtEl>
                                        <p:attrNameLst>
                                          <p:attrName>style.visibility</p:attrName>
                                        </p:attrNameLst>
                                      </p:cBhvr>
                                      <p:to>
                                        <p:strVal val="visible"/>
                                      </p:to>
                                    </p:set>
                                    <p:animEffect transition="in" filter="fade">
                                      <p:cBhvr>
                                        <p:cTn id="41" dur="500"/>
                                        <p:tgtEl>
                                          <p:spTgt spid="3">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endParaRPr lang="en-GB" dirty="0"/>
          </a:p>
          <a:p>
            <a:r>
              <a:rPr lang="en-GB" dirty="0"/>
              <a:t>Each test lasts no longer than 60 minutes: </a:t>
            </a:r>
          </a:p>
          <a:p>
            <a:pPr lvl="1">
              <a:lnSpc>
                <a:spcPct val="100000"/>
              </a:lnSpc>
              <a:spcBef>
                <a:spcPts val="0"/>
              </a:spcBef>
            </a:pPr>
            <a:r>
              <a:rPr lang="en-GB" sz="1600" dirty="0">
                <a:solidFill>
                  <a:srgbClr val="283593"/>
                </a:solidFill>
                <a:latin typeface="+mn-lt"/>
              </a:rPr>
              <a:t>Spelling, punctuation and grammar (paper 1: Grammar/ Punctuation) – 45 minutes</a:t>
            </a:r>
          </a:p>
          <a:p>
            <a:pPr lvl="1">
              <a:lnSpc>
                <a:spcPct val="100000"/>
              </a:lnSpc>
              <a:spcBef>
                <a:spcPts val="0"/>
              </a:spcBef>
            </a:pPr>
            <a:r>
              <a:rPr lang="en-GB" sz="1600" dirty="0">
                <a:solidFill>
                  <a:srgbClr val="283593"/>
                </a:solidFill>
                <a:latin typeface="+mn-lt"/>
              </a:rPr>
              <a:t>Spelling, punctuation and grammar (paper 2: Spelling) – 15 minutes</a:t>
            </a:r>
          </a:p>
          <a:p>
            <a:pPr lvl="1">
              <a:lnSpc>
                <a:spcPct val="100000"/>
              </a:lnSpc>
              <a:spcBef>
                <a:spcPts val="0"/>
              </a:spcBef>
            </a:pPr>
            <a:r>
              <a:rPr lang="en-GB" sz="1600" dirty="0">
                <a:solidFill>
                  <a:srgbClr val="283593"/>
                </a:solidFill>
                <a:latin typeface="+mn-lt"/>
              </a:rPr>
              <a:t>Reading – 60 minutes </a:t>
            </a:r>
          </a:p>
          <a:p>
            <a:pPr lvl="1">
              <a:lnSpc>
                <a:spcPct val="100000"/>
              </a:lnSpc>
              <a:spcBef>
                <a:spcPts val="0"/>
              </a:spcBef>
            </a:pPr>
            <a:r>
              <a:rPr lang="en-GB" sz="1600" dirty="0">
                <a:solidFill>
                  <a:srgbClr val="283593"/>
                </a:solidFill>
                <a:latin typeface="+mn-lt"/>
              </a:rPr>
              <a:t>Maths (paper 1: Arithmetic) – 30 minutes</a:t>
            </a:r>
          </a:p>
          <a:p>
            <a:pPr lvl="1">
              <a:lnSpc>
                <a:spcPct val="100000"/>
              </a:lnSpc>
              <a:spcBef>
                <a:spcPts val="0"/>
              </a:spcBef>
            </a:pPr>
            <a:r>
              <a:rPr lang="en-GB" sz="1600" dirty="0">
                <a:solidFill>
                  <a:srgbClr val="283593"/>
                </a:solidFill>
                <a:latin typeface="+mn-lt"/>
              </a:rPr>
              <a:t>Maths (paper 2: Reasoning) – 40 minutes</a:t>
            </a:r>
          </a:p>
          <a:p>
            <a:pPr lvl="1">
              <a:lnSpc>
                <a:spcPct val="100000"/>
              </a:lnSpc>
              <a:spcBef>
                <a:spcPts val="0"/>
              </a:spcBef>
            </a:pPr>
            <a:r>
              <a:rPr lang="en-GB" sz="1600"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fade">
                                      <p:cBhvr>
                                        <p:cTn id="25" dur="500"/>
                                        <p:tgtEl>
                                          <p:spTgt spid="3">
                                            <p:txEl>
                                              <p:pRg st="5" end="5"/>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500"/>
                                        <p:tgtEl>
                                          <p:spTgt spid="3">
                                            <p:txEl>
                                              <p:pRg st="6" end="6"/>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fade">
                                      <p:cBhvr>
                                        <p:cTn id="31" dur="500"/>
                                        <p:tgtEl>
                                          <p:spTgt spid="3">
                                            <p:txEl>
                                              <p:pRg st="7" end="7"/>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3">
                                            <p:txEl>
                                              <p:pRg st="8" end="8"/>
                                            </p:txEl>
                                          </p:spTgt>
                                        </p:tgtEl>
                                        <p:attrNameLst>
                                          <p:attrName>style.visibility</p:attrName>
                                        </p:attrNameLst>
                                      </p:cBhvr>
                                      <p:to>
                                        <p:strVal val="visible"/>
                                      </p:to>
                                    </p:set>
                                    <p:animEffect transition="in" filter="fade">
                                      <p:cBhvr>
                                        <p:cTn id="34" dur="500"/>
                                        <p:tgtEl>
                                          <p:spTgt spid="3">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3">
                                            <p:txEl>
                                              <p:pRg st="10" end="10"/>
                                            </p:txEl>
                                          </p:spTgt>
                                        </p:tgtEl>
                                        <p:attrNameLst>
                                          <p:attrName>style.visibility</p:attrName>
                                        </p:attrNameLst>
                                      </p:cBhvr>
                                      <p:to>
                                        <p:strVal val="visible"/>
                                      </p:to>
                                    </p:set>
                                    <p:animEffect transition="in" filter="fade">
                                      <p:cBhvr>
                                        <p:cTn id="40"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allotted specific arrangements, including:</a:t>
            </a:r>
          </a:p>
          <a:p>
            <a:r>
              <a:rPr lang="en-GB" dirty="0"/>
              <a:t>Additional (extra) time;</a:t>
            </a:r>
          </a:p>
          <a:p>
            <a:r>
              <a:rPr lang="en-GB" dirty="0"/>
              <a:t>Tests being opened early to be modified;</a:t>
            </a:r>
          </a:p>
          <a:p>
            <a:r>
              <a:rPr lang="en-GB" dirty="0"/>
              <a:t>An adult to scribe (write)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pPr marL="114300" indent="0">
              <a:buNone/>
            </a:pPr>
            <a:endParaRPr lang="en-GB" dirty="0"/>
          </a:p>
          <a:p>
            <a:pPr marL="114300" indent="0">
              <a:buNone/>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a:xfrm>
            <a:off x="311700" y="642026"/>
            <a:ext cx="6419300" cy="3926849"/>
          </a:xfrm>
        </p:spPr>
        <p:txBody>
          <a:bodyPr/>
          <a:lstStyle/>
          <a:p>
            <a:pPr marL="114300" indent="0">
              <a:buNone/>
            </a:pPr>
            <a:r>
              <a:rPr lang="en-GB" sz="1400" dirty="0"/>
              <a:t>Tests are marked externally. Once marked, the tests will be given the following scores:</a:t>
            </a:r>
          </a:p>
          <a:p>
            <a:pPr marL="114300" indent="0">
              <a:buNone/>
            </a:pPr>
            <a:endParaRPr lang="en-GB" sz="1400" dirty="0"/>
          </a:p>
          <a:p>
            <a:r>
              <a:rPr lang="en-GB" sz="1400" dirty="0"/>
              <a:t>A raw score (total number of marks achieved for each paper);</a:t>
            </a:r>
          </a:p>
          <a:p>
            <a:r>
              <a:rPr lang="en-GB" sz="1400" dirty="0"/>
              <a:t>A scaled score (see below);</a:t>
            </a:r>
          </a:p>
          <a:p>
            <a:r>
              <a:rPr lang="en-GB" sz="1400" dirty="0"/>
              <a:t>A judgement on if the National Standard has been met. </a:t>
            </a:r>
          </a:p>
          <a:p>
            <a:endParaRPr lang="en-GB" sz="1400" dirty="0"/>
          </a:p>
          <a:p>
            <a:pPr marL="114300" indent="0">
              <a:buNone/>
            </a:pPr>
            <a:r>
              <a:rPr lang="en-GB" sz="1400"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sz="1400" dirty="0"/>
          </a:p>
          <a:p>
            <a:pPr marL="114300" indent="0">
              <a:buNone/>
            </a:pPr>
            <a:r>
              <a:rPr lang="en-GB" sz="1400" dirty="0"/>
              <a:t>Scaled scores range from 80 to 120. </a:t>
            </a:r>
          </a:p>
          <a:p>
            <a:pPr marL="114300" indent="0">
              <a:buNone/>
            </a:pPr>
            <a:r>
              <a:rPr lang="en-GB" sz="1400" dirty="0">
                <a:solidFill>
                  <a:srgbClr val="283593"/>
                </a:solidFill>
              </a:rPr>
              <a:t>A scaled score of 100 or more shows the pupil is meeting the National Standard</a:t>
            </a:r>
            <a:r>
              <a:rPr lang="en-GB" dirty="0">
                <a:solidFill>
                  <a:srgbClr val="283593"/>
                </a:solidFill>
              </a:rPr>
              <a:t>.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pic>
        <p:nvPicPr>
          <p:cNvPr id="6" name="Picture 5">
            <a:extLst>
              <a:ext uri="{FF2B5EF4-FFF2-40B4-BE49-F238E27FC236}">
                <a16:creationId xmlns:a16="http://schemas.microsoft.com/office/drawing/2014/main" id="{6EA643DF-CFB9-A297-AEA6-F521F34984BA}"/>
              </a:ext>
            </a:extLst>
          </p:cNvPr>
          <p:cNvPicPr>
            <a:picLocks noChangeAspect="1"/>
          </p:cNvPicPr>
          <p:nvPr/>
        </p:nvPicPr>
        <p:blipFill>
          <a:blip r:embed="rId3"/>
          <a:stretch>
            <a:fillRect/>
          </a:stretch>
        </p:blipFill>
        <p:spPr>
          <a:xfrm>
            <a:off x="6363312" y="528309"/>
            <a:ext cx="2657846" cy="3991532"/>
          </a:xfrm>
          <a:prstGeom prst="rect">
            <a:avLst/>
          </a:prstGeom>
        </p:spPr>
      </p:pic>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fade">
                                      <p:cBhvr>
                                        <p:cTn id="7" dur="500"/>
                                        <p:tgtEl>
                                          <p:spTgt spid="3">
                                            <p:txEl>
                                              <p:pRg st="6" end="6"/>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8" end="8"/>
                                            </p:txEl>
                                          </p:spTgt>
                                        </p:tgtEl>
                                        <p:attrNameLst>
                                          <p:attrName>style.visibility</p:attrName>
                                        </p:attrNameLst>
                                      </p:cBhvr>
                                      <p:to>
                                        <p:strVal val="visible"/>
                                      </p:to>
                                    </p:set>
                                    <p:animEffect transition="in" filter="fade">
                                      <p:cBhvr>
                                        <p:cTn id="10" dur="500"/>
                                        <p:tgtEl>
                                          <p:spTgt spid="3">
                                            <p:txEl>
                                              <p:pRg st="8" end="8"/>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Effect transition="in" filter="fade">
                                      <p:cBhvr>
                                        <p:cTn id="13"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(45 mins) – Monday 11</a:t>
            </a:r>
            <a:r>
              <a:rPr lang="en-GB" baseline="30000" dirty="0"/>
              <a:t>th</a:t>
            </a:r>
            <a:r>
              <a:rPr lang="en-GB" dirty="0"/>
              <a:t> May</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in class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F6FE183-6C7D-7D4B-B282-F3A140811F5C}"/>
              </a:ext>
            </a:extLst>
          </p:cNvPr>
          <p:cNvPicPr>
            <a:picLocks noChangeAspect="1"/>
          </p:cNvPicPr>
          <p:nvPr/>
        </p:nvPicPr>
        <p:blipFill>
          <a:blip r:embed="rId3"/>
          <a:stretch>
            <a:fillRect/>
          </a:stretch>
        </p:blipFill>
        <p:spPr>
          <a:xfrm>
            <a:off x="2163482" y="3374751"/>
            <a:ext cx="4609317" cy="1178224"/>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1A4C3DAF-2649-2946-8227-D6BFF3A947F5}"/>
              </a:ext>
            </a:extLst>
          </p:cNvPr>
          <p:cNvPicPr>
            <a:picLocks noChangeAspect="1"/>
          </p:cNvPicPr>
          <p:nvPr/>
        </p:nvPicPr>
        <p:blipFill>
          <a:blip r:embed="rId4"/>
          <a:stretch>
            <a:fillRect/>
          </a:stretch>
        </p:blipFill>
        <p:spPr>
          <a:xfrm>
            <a:off x="217850" y="1174079"/>
            <a:ext cx="4211735" cy="1713248"/>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45173D53-7A4E-464D-9D86-30147B3A989B}"/>
              </a:ext>
            </a:extLst>
          </p:cNvPr>
          <p:cNvPicPr>
            <a:picLocks noChangeAspect="1"/>
          </p:cNvPicPr>
          <p:nvPr/>
        </p:nvPicPr>
        <p:blipFill>
          <a:blip r:embed="rId5"/>
          <a:stretch>
            <a:fillRect/>
          </a:stretch>
        </p:blipFill>
        <p:spPr>
          <a:xfrm>
            <a:off x="3981312" y="1447555"/>
            <a:ext cx="4787809" cy="117822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2163482" y="1994255"/>
            <a:ext cx="4179587" cy="2668962"/>
            <a:chOff x="2163482" y="1994255"/>
            <a:chExt cx="4179587" cy="2668962"/>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2163482" y="2252181"/>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4144624" y="1994255"/>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Although, while</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2593210" y="3995216"/>
              <a:ext cx="3749859" cy="66800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t>
              </a:r>
              <a:r>
                <a:rPr lang="en-GB" sz="1400" dirty="0"/>
                <a:t>Over two thousand years ago, Britain was invaded by the Romans.</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Grammar, Punctuation and Spelling: Paper 2 spelling (15 </a:t>
            </a:r>
            <a:r>
              <a:rPr lang="en-GB" dirty="0" err="1"/>
              <a:t>mins</a:t>
            </a:r>
            <a:r>
              <a:rPr lang="en-GB" dirty="0"/>
              <a:t>)</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8</a:t>
            </a:fld>
            <a:endParaRPr lang="en"/>
          </a:p>
        </p:txBody>
      </p:sp>
      <p:pic>
        <p:nvPicPr>
          <p:cNvPr id="5" name="Picture 4">
            <a:extLst>
              <a:ext uri="{FF2B5EF4-FFF2-40B4-BE49-F238E27FC236}">
                <a16:creationId xmlns:a16="http://schemas.microsoft.com/office/drawing/2014/main" id="{711C42A7-E2DA-5F4C-B374-CCD73F8E540F}"/>
              </a:ext>
            </a:extLst>
          </p:cNvPr>
          <p:cNvPicPr>
            <a:picLocks noChangeAspect="1"/>
          </p:cNvPicPr>
          <p:nvPr/>
        </p:nvPicPr>
        <p:blipFill>
          <a:blip r:embed="rId3"/>
          <a:stretch>
            <a:fillRect/>
          </a:stretch>
        </p:blipFill>
        <p:spPr>
          <a:xfrm>
            <a:off x="217850" y="1758463"/>
            <a:ext cx="4187508" cy="1857838"/>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8FB1DD0-C0A6-3948-92F2-B80038008155}"/>
              </a:ext>
            </a:extLst>
          </p:cNvPr>
          <p:cNvPicPr>
            <a:picLocks noChangeAspect="1"/>
          </p:cNvPicPr>
          <p:nvPr/>
        </p:nvPicPr>
        <p:blipFill>
          <a:blip r:embed="rId4"/>
          <a:stretch>
            <a:fillRect/>
          </a:stretch>
        </p:blipFill>
        <p:spPr>
          <a:xfrm>
            <a:off x="4989156" y="2348059"/>
            <a:ext cx="2722454" cy="231515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Tuesday 12</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9</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95799" y="567884"/>
            <a:ext cx="8520601" cy="662957"/>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6" name="Picture 5">
            <a:extLst>
              <a:ext uri="{FF2B5EF4-FFF2-40B4-BE49-F238E27FC236}">
                <a16:creationId xmlns:a16="http://schemas.microsoft.com/office/drawing/2014/main" id="{C5029A36-4A25-8443-87A6-BE555CAE69DB}"/>
              </a:ext>
            </a:extLst>
          </p:cNvPr>
          <p:cNvPicPr>
            <a:picLocks noChangeAspect="1"/>
          </p:cNvPicPr>
          <p:nvPr/>
        </p:nvPicPr>
        <p:blipFill>
          <a:blip r:embed="rId3"/>
          <a:stretch>
            <a:fillRect/>
          </a:stretch>
        </p:blipFill>
        <p:spPr>
          <a:xfrm>
            <a:off x="122842" y="1580536"/>
            <a:ext cx="3624241" cy="161923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FBEBCD7F-DEA6-C84A-9DA2-BBD50E7D1CAE}"/>
              </a:ext>
            </a:extLst>
          </p:cNvPr>
          <p:cNvPicPr>
            <a:picLocks noChangeAspect="1"/>
          </p:cNvPicPr>
          <p:nvPr/>
        </p:nvPicPr>
        <p:blipFill>
          <a:blip r:embed="rId4"/>
          <a:stretch>
            <a:fillRect/>
          </a:stretch>
        </p:blipFill>
        <p:spPr>
          <a:xfrm>
            <a:off x="1211865" y="2720105"/>
            <a:ext cx="3449035" cy="2139912"/>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8FEF3A6E-1107-144B-8877-62FC7EB4A41A}"/>
              </a:ext>
            </a:extLst>
          </p:cNvPr>
          <p:cNvPicPr>
            <a:picLocks noChangeAspect="1"/>
          </p:cNvPicPr>
          <p:nvPr/>
        </p:nvPicPr>
        <p:blipFill>
          <a:blip r:embed="rId5"/>
          <a:stretch>
            <a:fillRect/>
          </a:stretch>
        </p:blipFill>
        <p:spPr>
          <a:xfrm>
            <a:off x="4873270" y="1204801"/>
            <a:ext cx="4174931" cy="325162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Bats Under the Bridge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8" name="Picture 7">
            <a:extLst>
              <a:ext uri="{FF2B5EF4-FFF2-40B4-BE49-F238E27FC236}">
                <a16:creationId xmlns:a16="http://schemas.microsoft.com/office/drawing/2014/main" id="{196F9E59-4B77-8E44-90C7-5D110C10F153}"/>
              </a:ext>
            </a:extLst>
          </p:cNvPr>
          <p:cNvPicPr>
            <a:picLocks noChangeAspect="1"/>
          </p:cNvPicPr>
          <p:nvPr/>
        </p:nvPicPr>
        <p:blipFill>
          <a:blip r:embed="rId3"/>
          <a:stretch>
            <a:fillRect/>
          </a:stretch>
        </p:blipFill>
        <p:spPr>
          <a:xfrm>
            <a:off x="217850" y="1835867"/>
            <a:ext cx="4033853" cy="241915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4A450D0F-D0F2-0B48-AD1E-A213FCDA1BC8}"/>
              </a:ext>
            </a:extLst>
          </p:cNvPr>
          <p:cNvPicPr>
            <a:picLocks noChangeAspect="1"/>
          </p:cNvPicPr>
          <p:nvPr/>
        </p:nvPicPr>
        <p:blipFill>
          <a:blip r:embed="rId4"/>
          <a:stretch>
            <a:fillRect/>
          </a:stretch>
        </p:blipFill>
        <p:spPr>
          <a:xfrm>
            <a:off x="4417933" y="642026"/>
            <a:ext cx="4508217" cy="303503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7" name="Picture 6">
            <a:extLst>
              <a:ext uri="{FF2B5EF4-FFF2-40B4-BE49-F238E27FC236}">
                <a16:creationId xmlns:a16="http://schemas.microsoft.com/office/drawing/2014/main" id="{B32D30EE-179D-5D41-9943-51E443EC0630}"/>
              </a:ext>
            </a:extLst>
          </p:cNvPr>
          <p:cNvPicPr>
            <a:picLocks noChangeAspect="1"/>
          </p:cNvPicPr>
          <p:nvPr/>
        </p:nvPicPr>
        <p:blipFill>
          <a:blip r:embed="rId3"/>
          <a:stretch>
            <a:fillRect/>
          </a:stretch>
        </p:blipFill>
        <p:spPr>
          <a:xfrm>
            <a:off x="217850" y="1435166"/>
            <a:ext cx="4296785" cy="3501084"/>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E3AA87E0-2FAE-454A-9505-57BEE519DDDB}"/>
              </a:ext>
            </a:extLst>
          </p:cNvPr>
          <p:cNvPicPr>
            <a:picLocks noChangeAspect="1"/>
          </p:cNvPicPr>
          <p:nvPr/>
        </p:nvPicPr>
        <p:blipFill>
          <a:blip r:embed="rId4"/>
          <a:stretch>
            <a:fillRect/>
          </a:stretch>
        </p:blipFill>
        <p:spPr>
          <a:xfrm>
            <a:off x="4756466" y="144362"/>
            <a:ext cx="3790636" cy="4854775"/>
          </a:xfrm>
          <a:prstGeom prst="rect">
            <a:avLst/>
          </a:prstGeom>
        </p:spPr>
      </p:pic>
    </p:spTree>
    <p:extLst>
      <p:ext uri="{BB962C8B-B14F-4D97-AF65-F5344CB8AC3E}">
        <p14:creationId xmlns:p14="http://schemas.microsoft.com/office/powerpoint/2010/main" val="40316813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2023 Reading SATs paper,</a:t>
            </a:r>
          </a:p>
          <a:p>
            <a:r>
              <a:rPr lang="en-GB" dirty="0">
                <a:solidFill>
                  <a:srgbClr val="283593"/>
                </a:solidFill>
              </a:rPr>
              <a:t>18% of marks could be gained from answering questions involving giving and </a:t>
            </a:r>
            <a:r>
              <a:rPr lang="en-GB" b="1" i="1" dirty="0">
                <a:solidFill>
                  <a:srgbClr val="283593"/>
                </a:solidFill>
              </a:rPr>
              <a:t>explaining the meaning of words </a:t>
            </a:r>
            <a:r>
              <a:rPr lang="en-GB" dirty="0">
                <a:solidFill>
                  <a:srgbClr val="283593"/>
                </a:solidFill>
              </a:rPr>
              <a:t>in context;</a:t>
            </a:r>
          </a:p>
          <a:p>
            <a:r>
              <a:rPr lang="en-GB" dirty="0">
                <a:solidFill>
                  <a:srgbClr val="283593"/>
                </a:solidFill>
              </a:rPr>
              <a:t>32% of marks could be gained from answering questions involving </a:t>
            </a:r>
            <a:r>
              <a:rPr lang="en-US" b="1" i="1" dirty="0">
                <a:solidFill>
                  <a:srgbClr val="283593"/>
                </a:solidFill>
              </a:rPr>
              <a:t>retrieving and recording information</a:t>
            </a:r>
            <a:r>
              <a:rPr lang="en-US" dirty="0">
                <a:solidFill>
                  <a:srgbClr val="283593"/>
                </a:solidFill>
              </a:rPr>
              <a:t> or identifying key details from a text;</a:t>
            </a:r>
          </a:p>
          <a:p>
            <a:r>
              <a:rPr lang="en-GB" dirty="0">
                <a:solidFill>
                  <a:srgbClr val="283593"/>
                </a:solidFill>
              </a:rPr>
              <a:t>46% of marks could be gained from answering questions involving </a:t>
            </a:r>
            <a:r>
              <a:rPr lang="en-GB" b="1" i="1" dirty="0">
                <a:solidFill>
                  <a:srgbClr val="283593"/>
                </a:solidFill>
              </a:rPr>
              <a:t>making inferences </a:t>
            </a:r>
            <a:r>
              <a:rPr lang="en-GB" dirty="0">
                <a:solidFill>
                  <a:srgbClr val="283593"/>
                </a:solidFill>
              </a:rPr>
              <a:t>from a text and </a:t>
            </a:r>
            <a:r>
              <a:rPr lang="en-GB" b="1" i="1" dirty="0">
                <a:solidFill>
                  <a:srgbClr val="283593"/>
                </a:solidFill>
              </a:rPr>
              <a:t>justifying inferences </a:t>
            </a:r>
            <a:r>
              <a:rPr lang="en-GB" dirty="0">
                <a:solidFill>
                  <a:srgbClr val="283593"/>
                </a:solidFill>
              </a:rPr>
              <a:t>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13</a:t>
            </a:fld>
            <a:endParaRPr lang="en"/>
          </a:p>
        </p:txBody>
      </p:sp>
    </p:spTree>
    <p:extLst>
      <p:ext uri="{BB962C8B-B14F-4D97-AF65-F5344CB8AC3E}">
        <p14:creationId xmlns:p14="http://schemas.microsoft.com/office/powerpoint/2010/main" val="1243668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13</a:t>
            </a:r>
            <a:r>
              <a:rPr lang="en-GB" baseline="30000" dirty="0"/>
              <a:t>th</a:t>
            </a:r>
            <a:r>
              <a:rPr lang="en-GB" dirty="0"/>
              <a:t> May and Thursday 14</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13</a:t>
            </a:r>
            <a:r>
              <a:rPr lang="en-GB" baseline="30000" dirty="0"/>
              <a:t>th</a:t>
            </a:r>
            <a:r>
              <a:rPr lang="en-GB" dirty="0"/>
              <a:t> May</a:t>
            </a:r>
          </a:p>
          <a:p>
            <a:endParaRPr lang="en-GB" dirty="0"/>
          </a:p>
          <a:p>
            <a:r>
              <a:rPr lang="en-GB" dirty="0"/>
              <a:t>Paper 2: Reasoning (40 minutes) – Wednesday 13</a:t>
            </a:r>
            <a:r>
              <a:rPr lang="en-GB" baseline="30000" dirty="0"/>
              <a:t>th</a:t>
            </a:r>
            <a:r>
              <a:rPr lang="en-GB" dirty="0"/>
              <a:t> May</a:t>
            </a:r>
          </a:p>
          <a:p>
            <a:endParaRPr lang="en-GB" dirty="0"/>
          </a:p>
          <a:p>
            <a:r>
              <a:rPr lang="en-GB" dirty="0"/>
              <a:t>Paper 3: Reasoning (40 minutes) – Thursday 14</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29758524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121200" y="642026"/>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percentages of amounts and calculating with decimals and fractions.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pic>
        <p:nvPicPr>
          <p:cNvPr id="6" name="Picture 5">
            <a:extLst>
              <a:ext uri="{FF2B5EF4-FFF2-40B4-BE49-F238E27FC236}">
                <a16:creationId xmlns:a16="http://schemas.microsoft.com/office/drawing/2014/main" id="{FEC2E9A5-D067-2348-9F54-E10F0EC8251B}"/>
              </a:ext>
            </a:extLst>
          </p:cNvPr>
          <p:cNvPicPr>
            <a:picLocks noChangeAspect="1"/>
          </p:cNvPicPr>
          <p:nvPr/>
        </p:nvPicPr>
        <p:blipFill>
          <a:blip r:embed="rId3"/>
          <a:stretch>
            <a:fillRect/>
          </a:stretch>
        </p:blipFill>
        <p:spPr>
          <a:xfrm>
            <a:off x="5105400" y="1643123"/>
            <a:ext cx="3582250" cy="3327104"/>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DE9B2B26-A0EF-8B4A-94FC-3F8CB06D17B8}"/>
              </a:ext>
            </a:extLst>
          </p:cNvPr>
          <p:cNvPicPr>
            <a:picLocks noChangeAspect="1"/>
          </p:cNvPicPr>
          <p:nvPr/>
        </p:nvPicPr>
        <p:blipFill>
          <a:blip r:embed="rId4"/>
          <a:stretch>
            <a:fillRect/>
          </a:stretch>
        </p:blipFill>
        <p:spPr>
          <a:xfrm>
            <a:off x="502200" y="2571750"/>
            <a:ext cx="4122948" cy="231066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31566628-33C4-6B48-B3EF-0B1E6C28D909}"/>
              </a:ext>
            </a:extLst>
          </p:cNvPr>
          <p:cNvPicPr>
            <a:picLocks noChangeAspect="1"/>
          </p:cNvPicPr>
          <p:nvPr/>
        </p:nvPicPr>
        <p:blipFill>
          <a:blip r:embed="rId3"/>
          <a:stretch>
            <a:fillRect/>
          </a:stretch>
        </p:blipFill>
        <p:spPr>
          <a:xfrm>
            <a:off x="4691962" y="3001891"/>
            <a:ext cx="3813251" cy="1655322"/>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8EA7A23B-CCEE-AD4B-AEE9-F8B5B0672424}"/>
              </a:ext>
            </a:extLst>
          </p:cNvPr>
          <p:cNvPicPr>
            <a:picLocks noChangeAspect="1"/>
          </p:cNvPicPr>
          <p:nvPr/>
        </p:nvPicPr>
        <p:blipFill>
          <a:blip r:embed="rId4"/>
          <a:stretch>
            <a:fillRect/>
          </a:stretch>
        </p:blipFill>
        <p:spPr>
          <a:xfrm>
            <a:off x="530783" y="3015905"/>
            <a:ext cx="3788041" cy="1627295"/>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B396DB92-9B06-474A-9ABE-36293453C66A}"/>
              </a:ext>
            </a:extLst>
          </p:cNvPr>
          <p:cNvPicPr>
            <a:picLocks noChangeAspect="1"/>
          </p:cNvPicPr>
          <p:nvPr/>
        </p:nvPicPr>
        <p:blipFill>
          <a:blip r:embed="rId5"/>
          <a:stretch>
            <a:fillRect/>
          </a:stretch>
        </p:blipFill>
        <p:spPr>
          <a:xfrm>
            <a:off x="4691962" y="1156911"/>
            <a:ext cx="3788042" cy="1627295"/>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D8321FE1-650C-A04F-B650-E9AFFEEAD355}"/>
              </a:ext>
            </a:extLst>
          </p:cNvPr>
          <p:cNvPicPr>
            <a:picLocks noChangeAspect="1"/>
          </p:cNvPicPr>
          <p:nvPr/>
        </p:nvPicPr>
        <p:blipFill>
          <a:blip r:embed="rId6"/>
          <a:stretch>
            <a:fillRect/>
          </a:stretch>
        </p:blipFill>
        <p:spPr>
          <a:xfrm>
            <a:off x="530783" y="1174078"/>
            <a:ext cx="3813251" cy="162880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16</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709388" cy="880272"/>
            <a:chOff x="1034624" y="1730945"/>
            <a:chExt cx="270938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7.800</a:t>
              </a:r>
            </a:p>
            <a:p>
              <a:pPr marL="0" indent="0">
                <a:lnSpc>
                  <a:spcPct val="100000"/>
                </a:lnSpc>
                <a:buFont typeface="Nunito"/>
                <a:buNone/>
              </a:pPr>
              <a:r>
                <a:rPr lang="en-GB" sz="1200" u="sng" dirty="0"/>
                <a:t>+ 6.958</a:t>
              </a:r>
              <a:r>
                <a:rPr lang="en-GB" sz="1200" u="sng" dirty="0">
                  <a:solidFill>
                    <a:schemeClr val="bg1"/>
                  </a:solidFill>
                </a:rPr>
                <a:t>.</a:t>
              </a:r>
            </a:p>
            <a:p>
              <a:pPr marL="0" indent="0">
                <a:lnSpc>
                  <a:spcPct val="100000"/>
                </a:lnSpc>
                <a:buFont typeface="Nunito"/>
                <a:buNone/>
              </a:pPr>
              <a:r>
                <a:rPr lang="en-GB" sz="1200" u="sng" dirty="0"/>
                <a:t> 14.758 </a:t>
              </a:r>
            </a:p>
            <a:p>
              <a:pPr marL="0" indent="0">
                <a:lnSpc>
                  <a:spcPct val="150000"/>
                </a:lnSpc>
                <a:buFont typeface="Nunito"/>
                <a:buNone/>
              </a:pPr>
              <a:r>
                <a:rPr lang="en-GB" sz="1200" baseline="30000" dirty="0"/>
                <a:t>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76474" cy="276999"/>
            </a:xfrm>
            <a:prstGeom prst="rect">
              <a:avLst/>
            </a:prstGeom>
            <a:noFill/>
          </p:spPr>
          <p:txBody>
            <a:bodyPr wrap="square">
              <a:spAutoFit/>
            </a:bodyPr>
            <a:lstStyle/>
            <a:p>
              <a:r>
                <a:rPr lang="en-GB" sz="1200" dirty="0"/>
                <a:t>14.758</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47209"/>
            <a:ext cx="2434802" cy="1139385"/>
            <a:chOff x="5219763" y="1247209"/>
            <a:chExt cx="2434802" cy="113938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2434802"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Mental method: </a:t>
              </a:r>
            </a:p>
            <a:p>
              <a:pPr marL="0" indent="0">
                <a:lnSpc>
                  <a:spcPct val="100000"/>
                </a:lnSpc>
                <a:buFont typeface="Nunito"/>
                <a:buNone/>
              </a:pPr>
              <a:r>
                <a:rPr lang="en-GB" sz="1200" dirty="0"/>
                <a:t>Count on from 795 to 801</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604090" y="1247209"/>
              <a:ext cx="621324" cy="276999"/>
            </a:xfrm>
            <a:prstGeom prst="rect">
              <a:avLst/>
            </a:prstGeom>
            <a:noFill/>
          </p:spPr>
          <p:txBody>
            <a:bodyPr wrap="square">
              <a:spAutoFit/>
            </a:bodyPr>
            <a:lstStyle/>
            <a:p>
              <a:r>
                <a:rPr lang="en-GB" sz="1200" dirty="0"/>
                <a:t>6</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255646" y="350688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48 ÷ 6 = 8</a:t>
              </a:r>
            </a:p>
            <a:p>
              <a:pPr marL="0" indent="0">
                <a:lnSpc>
                  <a:spcPct val="100000"/>
                </a:lnSpc>
                <a:buFont typeface="Nunito"/>
                <a:buNone/>
              </a:pPr>
              <a:r>
                <a:rPr lang="en-GB" sz="1200" dirty="0"/>
                <a:t>70 + 8 = 78</a:t>
              </a: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78</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936389" y="3428285"/>
            <a:ext cx="2780048" cy="1199275"/>
            <a:chOff x="5082006" y="3429792"/>
            <a:chExt cx="2780048" cy="1199275"/>
          </a:xfrm>
        </p:grpSpPr>
        <mc:AlternateContent xmlns:mc="http://schemas.openxmlformats.org/markup-compatibility/2006" xmlns:a14="http://schemas.microsoft.com/office/drawing/2010/main">
          <mc:Choice Requires="a14">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5</m:t>
                          </m:r>
                        </m:num>
                        <m:den>
                          <m:r>
                            <m:rPr>
                              <m:nor/>
                            </m:rPr>
                            <a:rPr lang="en-GB" sz="1200" b="0" i="0" dirty="0" smtClean="0"/>
                            <m:t>8</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a:t>
                  </a:r>
                </a:p>
                <a:p>
                  <a:pPr marL="0" indent="0">
                    <a:lnSpc>
                      <a:spcPct val="150000"/>
                    </a:lnSpc>
                    <a:buNone/>
                  </a:pP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3</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a14:m>
                  <a:r>
                    <a:rPr lang="en-GB" sz="1200" dirty="0"/>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B3E3E3BC-FE28-46CB-8B0C-F4F1D4876978}"/>
                    </a:ext>
                  </a:extLst>
                </p:cNvPr>
                <p:cNvSpPr txBox="1"/>
                <p:nvPr/>
              </p:nvSpPr>
              <p:spPr>
                <a:xfrm>
                  <a:off x="7240730" y="4182342"/>
                  <a:ext cx="621324" cy="44672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m:oMathPara>
                  </a14:m>
                  <a:endParaRPr lang="en-GB" sz="1200" dirty="0"/>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40730" y="4182342"/>
                  <a:ext cx="621324" cy="446725"/>
                </a:xfrm>
                <a:prstGeom prst="rect">
                  <a:avLst/>
                </a:prstGeom>
                <a:blipFill>
                  <a:blip r:embed="rId8"/>
                  <a:stretch>
                    <a:fillRect/>
                  </a:stretch>
                </a:blipFill>
              </p:spPr>
              <p:txBody>
                <a:bodyPr/>
                <a:lstStyle/>
                <a:p>
                  <a:r>
                    <a:rPr lang="en-GB">
                      <a:noFill/>
                    </a:rPr>
                    <a:t> </a:t>
                  </a:r>
                </a:p>
              </p:txBody>
            </p:sp>
          </mc:Fallback>
        </mc:AlternateContent>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a:t>
            </a:r>
            <a:r>
              <a:rPr lang="en-GB">
                <a:solidFill>
                  <a:srgbClr val="283593"/>
                </a:solidFill>
              </a:rPr>
              <a:t>Wednesday 13</a:t>
            </a:r>
            <a:r>
              <a:rPr lang="en-GB" baseline="30000">
                <a:solidFill>
                  <a:srgbClr val="283593"/>
                </a:solidFill>
              </a:rPr>
              <a:t>th</a:t>
            </a:r>
            <a:r>
              <a:rPr lang="en-GB">
                <a:solidFill>
                  <a:srgbClr val="283593"/>
                </a:solidFill>
              </a:rPr>
              <a:t> </a:t>
            </a:r>
            <a:r>
              <a:rPr lang="en-GB" dirty="0">
                <a:solidFill>
                  <a:srgbClr val="283593"/>
                </a:solidFill>
              </a:rPr>
              <a:t>May </a:t>
            </a:r>
            <a:r>
              <a:rPr lang="en-GB" dirty="0"/>
              <a:t>and </a:t>
            </a:r>
            <a:r>
              <a:rPr lang="en-GB" dirty="0">
                <a:solidFill>
                  <a:srgbClr val="283593"/>
                </a:solidFill>
              </a:rPr>
              <a:t>paper 3 </a:t>
            </a:r>
            <a:r>
              <a:rPr lang="en-GB" dirty="0"/>
              <a:t>will take place on </a:t>
            </a:r>
            <a:r>
              <a:rPr lang="en-GB">
                <a:solidFill>
                  <a:srgbClr val="283593"/>
                </a:solidFill>
              </a:rPr>
              <a:t>Thursday 14</a:t>
            </a:r>
            <a:r>
              <a:rPr lang="en-GB" baseline="30000">
                <a:solidFill>
                  <a:srgbClr val="283593"/>
                </a:solidFill>
              </a:rPr>
              <a:t>th</a:t>
            </a:r>
            <a:r>
              <a:rPr lang="en-GB">
                <a:solidFill>
                  <a:srgbClr val="283593"/>
                </a:solidFill>
              </a:rPr>
              <a:t> </a:t>
            </a:r>
            <a:r>
              <a:rPr lang="en-GB" dirty="0">
                <a:solidFill>
                  <a:srgbClr val="283593"/>
                </a:solidFill>
              </a:rPr>
              <a:t>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17</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A07A330-C7FC-734E-A3FE-C964385AE1E5}"/>
              </a:ext>
            </a:extLst>
          </p:cNvPr>
          <p:cNvPicPr>
            <a:picLocks noChangeAspect="1"/>
          </p:cNvPicPr>
          <p:nvPr/>
        </p:nvPicPr>
        <p:blipFill>
          <a:blip r:embed="rId3"/>
          <a:stretch>
            <a:fillRect/>
          </a:stretch>
        </p:blipFill>
        <p:spPr>
          <a:xfrm>
            <a:off x="4622557" y="1184439"/>
            <a:ext cx="4043484" cy="1072646"/>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D59F1A33-F853-0149-BB83-E6AD345826C8}"/>
              </a:ext>
            </a:extLst>
          </p:cNvPr>
          <p:cNvPicPr>
            <a:picLocks noChangeAspect="1"/>
          </p:cNvPicPr>
          <p:nvPr/>
        </p:nvPicPr>
        <p:blipFill>
          <a:blip r:embed="rId4"/>
          <a:stretch>
            <a:fillRect/>
          </a:stretch>
        </p:blipFill>
        <p:spPr>
          <a:xfrm>
            <a:off x="321127" y="1170620"/>
            <a:ext cx="3881145" cy="3617271"/>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18</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3006901" y="4404197"/>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6   2</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163178" y="1771192"/>
            <a:ext cx="701583"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Arial" panose="020B0604020202020204" pitchFamily="34" charset="0"/>
                <a:cs typeface="Arial" panose="020B0604020202020204" pitchFamily="34" charset="0"/>
              </a:rPr>
              <a:t>24,400</a:t>
            </a:r>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19</a:t>
            </a:fld>
            <a:endParaRPr lang="en"/>
          </a:p>
        </p:txBody>
      </p:sp>
      <p:pic>
        <p:nvPicPr>
          <p:cNvPr id="5" name="Picture 4">
            <a:extLst>
              <a:ext uri="{FF2B5EF4-FFF2-40B4-BE49-F238E27FC236}">
                <a16:creationId xmlns:a16="http://schemas.microsoft.com/office/drawing/2014/main" id="{310EEC21-606D-1E43-A312-AC64586B14D7}"/>
              </a:ext>
            </a:extLst>
          </p:cNvPr>
          <p:cNvPicPr>
            <a:picLocks noChangeAspect="1"/>
          </p:cNvPicPr>
          <p:nvPr/>
        </p:nvPicPr>
        <p:blipFill>
          <a:blip r:embed="rId3"/>
          <a:stretch>
            <a:fillRect/>
          </a:stretch>
        </p:blipFill>
        <p:spPr>
          <a:xfrm>
            <a:off x="217850" y="1230180"/>
            <a:ext cx="4145512" cy="2408566"/>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C097807-07FE-3B49-AF56-DD64AF8DD74D}"/>
              </a:ext>
            </a:extLst>
          </p:cNvPr>
          <p:cNvPicPr>
            <a:picLocks noChangeAspect="1"/>
          </p:cNvPicPr>
          <p:nvPr/>
        </p:nvPicPr>
        <p:blipFill>
          <a:blip r:embed="rId4"/>
          <a:stretch>
            <a:fillRect/>
          </a:stretch>
        </p:blipFill>
        <p:spPr>
          <a:xfrm>
            <a:off x="4443727" y="1132903"/>
            <a:ext cx="4577431" cy="29111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20</a:t>
            </a:fld>
            <a:endParaRPr lang="en"/>
          </a:p>
        </p:txBody>
      </p:sp>
      <p:pic>
        <p:nvPicPr>
          <p:cNvPr id="5" name="Picture 4">
            <a:extLst>
              <a:ext uri="{FF2B5EF4-FFF2-40B4-BE49-F238E27FC236}">
                <a16:creationId xmlns:a16="http://schemas.microsoft.com/office/drawing/2014/main" id="{B7394923-34EF-844C-9912-0C07C88905B8}"/>
              </a:ext>
            </a:extLst>
          </p:cNvPr>
          <p:cNvPicPr>
            <a:picLocks noChangeAspect="1"/>
          </p:cNvPicPr>
          <p:nvPr/>
        </p:nvPicPr>
        <p:blipFill>
          <a:blip r:embed="rId3"/>
          <a:stretch>
            <a:fillRect/>
          </a:stretch>
        </p:blipFill>
        <p:spPr>
          <a:xfrm>
            <a:off x="217850" y="1271355"/>
            <a:ext cx="3741827" cy="2989161"/>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3CE87E0-3998-AA4A-BF30-7E293105F8C2}"/>
              </a:ext>
            </a:extLst>
          </p:cNvPr>
          <p:cNvPicPr>
            <a:picLocks noChangeAspect="1"/>
          </p:cNvPicPr>
          <p:nvPr/>
        </p:nvPicPr>
        <p:blipFill>
          <a:blip r:embed="rId4"/>
          <a:stretch>
            <a:fillRect/>
          </a:stretch>
        </p:blipFill>
        <p:spPr>
          <a:xfrm>
            <a:off x="4085613" y="1206945"/>
            <a:ext cx="4935545" cy="235929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6" name="Picture 5">
            <a:extLst>
              <a:ext uri="{FF2B5EF4-FFF2-40B4-BE49-F238E27FC236}">
                <a16:creationId xmlns:a16="http://schemas.microsoft.com/office/drawing/2014/main" id="{39CC9966-71F4-9148-BB7C-A0C82A284A14}"/>
              </a:ext>
            </a:extLst>
          </p:cNvPr>
          <p:cNvPicPr>
            <a:picLocks noChangeAspect="1"/>
          </p:cNvPicPr>
          <p:nvPr/>
        </p:nvPicPr>
        <p:blipFill>
          <a:blip r:embed="rId3"/>
          <a:stretch>
            <a:fillRect/>
          </a:stretch>
        </p:blipFill>
        <p:spPr>
          <a:xfrm>
            <a:off x="217850" y="1271355"/>
            <a:ext cx="3908235" cy="317474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3C6D8735-F16C-3248-BD55-1E72EC1A7130}"/>
              </a:ext>
            </a:extLst>
          </p:cNvPr>
          <p:cNvPicPr>
            <a:picLocks noChangeAspect="1"/>
          </p:cNvPicPr>
          <p:nvPr/>
        </p:nvPicPr>
        <p:blipFill>
          <a:blip r:embed="rId4"/>
          <a:stretch>
            <a:fillRect/>
          </a:stretch>
        </p:blipFill>
        <p:spPr>
          <a:xfrm>
            <a:off x="4335900" y="207250"/>
            <a:ext cx="4666597" cy="435806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 and keep them as relaxed as possible.</a:t>
            </a:r>
          </a:p>
          <a:p>
            <a:pPr marL="114300" indent="0">
              <a:buNone/>
            </a:pPr>
            <a:endParaRPr lang="en-GB" dirty="0"/>
          </a:p>
          <a:p>
            <a:pPr marL="114300" indent="0">
              <a:buNone/>
            </a:pPr>
            <a:r>
              <a:rPr lang="en-GB" dirty="0"/>
              <a:t>Tips:</a:t>
            </a:r>
          </a:p>
          <a:p>
            <a:r>
              <a:rPr lang="en-GB" dirty="0"/>
              <a:t>Don’t use past papers as they are used in school to prepare the children. </a:t>
            </a:r>
          </a:p>
          <a:p>
            <a:r>
              <a:rPr lang="en-GB" dirty="0"/>
              <a:t>Talk to Mrs Ayers if you have any concerns rather than worry your child.</a:t>
            </a:r>
          </a:p>
          <a:p>
            <a:r>
              <a:rPr lang="en-GB" dirty="0"/>
              <a:t>Encourage your child to talk to a trusted adult in school about their anxieties. Don’t forget that a small amount of anxiety is normal and not harmful.</a:t>
            </a:r>
          </a:p>
          <a:p>
            <a:r>
              <a:rPr lang="en-GB" dirty="0"/>
              <a:t>Give your child a quiet, distraction free space to complete homework or study.</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22</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Keep revision light. Going over key skills (times tables, real world mental maths as you are shopping or cooking) is a good way to keep revision light. </a:t>
            </a:r>
          </a:p>
          <a:p>
            <a:r>
              <a:rPr lang="en-GB" dirty="0"/>
              <a:t>Encourage reading at every opportunity. </a:t>
            </a:r>
          </a:p>
          <a:p>
            <a:r>
              <a:rPr lang="en-GB" dirty="0"/>
              <a:t>If you’re looking to support your child further with maths at home, there are lots of good websites with free Year 6 revision resources. </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23</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2176</TotalTime>
  <Words>2468</Words>
  <Application>Microsoft Office PowerPoint</Application>
  <PresentationFormat>On-screen Show (16:9)</PresentationFormat>
  <Paragraphs>251</Paragraphs>
  <Slides>24</Slides>
  <Notes>21</Notes>
  <HiddenSlides>4</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Wingdings</vt:lpstr>
      <vt:lpstr>Nunito Sans SemiBold</vt:lpstr>
      <vt:lpstr>Nunito</vt:lpstr>
      <vt:lpstr>Cambria Math</vt:lpstr>
      <vt:lpstr>Arial</vt:lpstr>
      <vt:lpstr>TSL</vt:lpstr>
      <vt:lpstr>  Year 6 SATs 2026  Presentation for Parents</vt:lpstr>
      <vt:lpstr>What are the SATs? </vt:lpstr>
      <vt:lpstr>When and how the SATs are completed</vt:lpstr>
      <vt:lpstr>Specific arrangements for SATs</vt:lpstr>
      <vt:lpstr>The results</vt:lpstr>
      <vt:lpstr>Grammar, Punctuation and Spelling: Paper 1 (45 mins) – Monday 11th May</vt:lpstr>
      <vt:lpstr>Grammar, Punctuation and Spelling: Paper 1 (GPS)</vt:lpstr>
      <vt:lpstr>Grammar, Punctuation and Spelling: Paper 2 spelling (15 mins)</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Supporting your child in preparing for the SATs</vt:lpstr>
      <vt:lpstr>Things to remember about SATs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Kathryn Poulter</dc:creator>
  <cp:lastModifiedBy>Mrs Ayers</cp:lastModifiedBy>
  <cp:revision>28</cp:revision>
  <cp:lastPrinted>2024-11-14T12:39:49Z</cp:lastPrinted>
  <dcterms:modified xsi:type="dcterms:W3CDTF">2026-01-19T18:52:29Z</dcterms:modified>
</cp:coreProperties>
</file>