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8" r:id="rId10"/>
    <p:sldId id="265" r:id="rId11"/>
    <p:sldId id="264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C64BCD-0352-403C-822C-D971402147D7}" v="2" dt="2025-04-29T19:23:27.1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McElhill" userId="461e6ac3-9f0d-41f6-b740-88f8d14a6da2" providerId="ADAL" clId="{83C64BCD-0352-403C-822C-D971402147D7}"/>
    <pc:docChg chg="addSld modSld">
      <pc:chgData name="S McElhill" userId="461e6ac3-9f0d-41f6-b740-88f8d14a6da2" providerId="ADAL" clId="{83C64BCD-0352-403C-822C-D971402147D7}" dt="2025-05-06T12:25:15.658" v="18" actId="14100"/>
      <pc:docMkLst>
        <pc:docMk/>
      </pc:docMkLst>
      <pc:sldChg chg="addSp modSp">
        <pc:chgData name="S McElhill" userId="461e6ac3-9f0d-41f6-b740-88f8d14a6da2" providerId="ADAL" clId="{83C64BCD-0352-403C-822C-D971402147D7}" dt="2025-04-29T19:23:25.482" v="0"/>
        <pc:sldMkLst>
          <pc:docMk/>
          <pc:sldMk cId="2248179613" sldId="265"/>
        </pc:sldMkLst>
        <pc:picChg chg="add mod">
          <ac:chgData name="S McElhill" userId="461e6ac3-9f0d-41f6-b740-88f8d14a6da2" providerId="ADAL" clId="{83C64BCD-0352-403C-822C-D971402147D7}" dt="2025-04-29T19:23:25.482" v="0"/>
          <ac:picMkLst>
            <pc:docMk/>
            <pc:sldMk cId="2248179613" sldId="265"/>
            <ac:picMk id="8" creationId="{012E4A1B-A323-A360-CD20-896D6730290D}"/>
          </ac:picMkLst>
        </pc:picChg>
      </pc:sldChg>
      <pc:sldChg chg="addSp modSp">
        <pc:chgData name="S McElhill" userId="461e6ac3-9f0d-41f6-b740-88f8d14a6da2" providerId="ADAL" clId="{83C64BCD-0352-403C-822C-D971402147D7}" dt="2025-04-29T19:23:27.177" v="1"/>
        <pc:sldMkLst>
          <pc:docMk/>
          <pc:sldMk cId="1778095001" sldId="266"/>
        </pc:sldMkLst>
        <pc:picChg chg="add mod">
          <ac:chgData name="S McElhill" userId="461e6ac3-9f0d-41f6-b740-88f8d14a6da2" providerId="ADAL" clId="{83C64BCD-0352-403C-822C-D971402147D7}" dt="2025-04-29T19:23:27.177" v="1"/>
          <ac:picMkLst>
            <pc:docMk/>
            <pc:sldMk cId="1778095001" sldId="266"/>
            <ac:picMk id="4" creationId="{B74D1CB6-6660-1AF9-AA83-9C59706D9BBF}"/>
          </ac:picMkLst>
        </pc:picChg>
      </pc:sldChg>
      <pc:sldChg chg="modSp new mod">
        <pc:chgData name="S McElhill" userId="461e6ac3-9f0d-41f6-b740-88f8d14a6da2" providerId="ADAL" clId="{83C64BCD-0352-403C-822C-D971402147D7}" dt="2025-05-06T12:25:15.658" v="18" actId="14100"/>
        <pc:sldMkLst>
          <pc:docMk/>
          <pc:sldMk cId="2995120256" sldId="267"/>
        </pc:sldMkLst>
        <pc:spChg chg="mod">
          <ac:chgData name="S McElhill" userId="461e6ac3-9f0d-41f6-b740-88f8d14a6da2" providerId="ADAL" clId="{83C64BCD-0352-403C-822C-D971402147D7}" dt="2025-05-06T12:25:15.658" v="18" actId="14100"/>
          <ac:spMkLst>
            <pc:docMk/>
            <pc:sldMk cId="2995120256" sldId="267"/>
            <ac:spMk id="3" creationId="{4D27D9FD-D5D0-5BBF-B29A-188444D978F7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4:27.03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21389,'1314'0'0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4:35.7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4:48.8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4:55.3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02.8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12.40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17.6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29.1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24575,'5'0'0,"6"0"0,1 5 0,-2 6 0,-2 6 0,-7 0 0,-8-3 0,-8-4 0,-6-3 0,1-8 0,3-8 0,10-3 0,10 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35.5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21389,'1314'0'0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41.4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21389,'1314'0'0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44.6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21389,'1314'0'0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29T19:05:48.5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21389,'1314'0'0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4-29T19:20:59.84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0,'2459'0,"-2439"1,0 1,33 8,-10-2,-20-4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4-29T19:21:02.3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0,'731'0,"-535"15,-4 0,249-16,-414 2,0 2,31 6,-28-3,45 2,-65-7,215 14,-132-6,183-5,-141-6,-111 4,1 1,-1 1,0 1,38 13,-22-6,-22-7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8BF6B-B14F-77A0-48D2-3F75B953A9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C6BF5A-5D84-4D7B-99FB-B37D653276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4FC82-E6EF-B04B-5A86-C117367F3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38A53-E43B-DC31-60EA-A34D0C35E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098DC1-7AF5-C48F-6AF5-5BE322B03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111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AD14-38B7-C69F-746B-E7AB6BE9E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1C8FE-8E44-E801-741E-FC23B000E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EAFA35-DD05-9879-46BF-3595B392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D986A-DC1D-2934-31DE-EFA941C6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38BF5-16CA-BF99-5085-21B832002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78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4817B-2FDA-7E74-2ADC-00937F77C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223F4-B760-8CA5-8552-2FCACD3ED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05264-8241-ECF2-DBE8-EC52A7D86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68319-B0EA-F1AE-1100-DBD025D9D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AD93C-F719-A936-264E-F7955E4C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386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08C6B-AC0A-6914-6228-121FCDD83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36132-1EC9-00DB-D276-A6C5F3809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DE7C17-045E-1B34-ABBD-CAE7B4727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37D28-912B-125B-AAFE-2A6129FBC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1E59F-C525-1D10-D5A9-DBE18FF47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B3C86-AD45-5BC1-4493-5ACAB602F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634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2E1DD-3E4C-3E69-EE71-314716DA7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5F6A31-003C-A83D-93FA-FE46F8435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D63C09-449C-641D-5F74-C771F5A9C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AEE70E-07E2-915E-95AA-E4F18E866D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90A980-49A3-95EE-C653-5E1D6852FD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E8B07A-CBA0-3B55-1D1D-4DA66D467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EB6196-E2A3-FD4E-3EA0-2098342C5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A1A55E-7D61-58DD-79B5-C2AD232D8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335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FC1E5-83FB-DB76-D3E6-D161D985F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CCF44-C279-F5A7-CAB2-301A1B720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5F7824-61BD-6681-226D-1D49D9106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840D46-9189-17A5-840E-2FFC0192B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689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DE008D-70AD-17DB-4D3C-099367D06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E22048-B8D1-EE67-3358-3877D6F22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7D0B81-452E-EB15-6B81-AA5677D77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05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12239-158A-E066-F7A2-22781AAF9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66F69-9700-1AD2-DC9F-8001B4B32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65645-A22D-C0DC-D244-3433F5177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41624-088F-A714-9FE0-6D19A006B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F8F792-D656-51FE-0EAD-2FC24706A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B56702-8CCD-BCBD-E716-D205F7AD3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301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A911-E535-A1C1-723D-540F43D86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5DE2C3-5571-7F63-004E-372A9372B3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E30B9-1889-0D5D-C54D-EDA83FE487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78F8F-EF1E-5B6C-87D5-5A03012D2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FDA1B3-1740-B960-BE10-4D136F238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176B8-11EE-853C-BDB9-553259B9B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60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9BDBE-EC95-155C-C1F7-58C4D271F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724031-7DED-4796-3DDD-B71E9FED1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C939F-A058-EDF2-2CB1-8A2571A66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9709C-CE84-1BFF-AD23-FCF11ABB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48A8B-F311-97E4-F561-1279A7F74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71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7DF1F3-826F-2CDB-FC2F-459F00B96F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1B88E-88D1-905C-0875-8F500BFF3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E2F0E-30FB-1B41-F8A0-AEE55C2F5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8301C-8B6B-3A94-A4D5-5B9AAB7A8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C80E6F-DA3D-5250-22BC-6B69044CB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55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326282-D98C-7E48-F93A-44C95343C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CD610-FAE1-E817-3400-AC4C9C9CDC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6FF95-2194-3B21-06B6-130C1018BF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3DAEE5-00C1-49F2-8202-03E81CBEAD50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729CBE-3EBA-744B-D832-00DB5946DA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81676E-004B-9CF4-2903-D2F3F7852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65D291-B6F2-4393-AF9F-D76BAC9B0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4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customXml" Target="../ink/ink9.xml"/><Relationship Id="rId18" Type="http://schemas.openxmlformats.org/officeDocument/2006/relationships/image" Target="../media/image1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customXml" Target="../ink/ink8.xml"/><Relationship Id="rId17" Type="http://schemas.openxmlformats.org/officeDocument/2006/relationships/image" Target="../media/image7.png"/><Relationship Id="rId2" Type="http://schemas.openxmlformats.org/officeDocument/2006/relationships/image" Target="../media/image4.png"/><Relationship Id="rId16" Type="http://schemas.openxmlformats.org/officeDocument/2006/relationships/customXml" Target="../ink/ink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7.xml"/><Relationship Id="rId5" Type="http://schemas.openxmlformats.org/officeDocument/2006/relationships/customXml" Target="../ink/ink2.xml"/><Relationship Id="rId15" Type="http://schemas.openxmlformats.org/officeDocument/2006/relationships/customXml" Target="../ink/ink11.xml"/><Relationship Id="rId10" Type="http://schemas.openxmlformats.org/officeDocument/2006/relationships/customXml" Target="../ink/ink6.xml"/><Relationship Id="rId19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customXml" Target="../ink/ink5.xml"/><Relationship Id="rId14" Type="http://schemas.openxmlformats.org/officeDocument/2006/relationships/customXml" Target="../ink/ink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customXml" Target="../ink/ink13.xml"/><Relationship Id="rId7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customXml" Target="../ink/ink14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" TargetMode="External"/><Relationship Id="rId2" Type="http://schemas.openxmlformats.org/officeDocument/2006/relationships/hyperlink" Target="http://www.phonicsplay.co.uk/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EYx1CyDMZSc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F8CDB-5FD4-5609-4230-8FAAE5ABB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5573" y="1122363"/>
            <a:ext cx="10333703" cy="2387600"/>
          </a:xfrm>
        </p:spPr>
        <p:txBody>
          <a:bodyPr>
            <a:normAutofit/>
          </a:bodyPr>
          <a:lstStyle/>
          <a:p>
            <a:r>
              <a:rPr lang="en-GB" sz="7200" dirty="0"/>
              <a:t>Phonics Screening Check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B0A95-D6CF-2A57-B39D-D90373A715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05161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March 12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2026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B62619-5AE4-49C9-C394-A42A925F2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27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87335-8A7C-6D39-F3CB-D4B4D6F2D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A6A79-3C9F-FB61-5250-B7F1B2F22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135" y="1825625"/>
            <a:ext cx="11611897" cy="435133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 Phonics Screening Check is an assessment for children.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During the Phonics Screening Check, children are asked to read (decode) 40 words.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Half of the words are </a:t>
            </a:r>
            <a:r>
              <a:rPr lang="en-GB" b="1" dirty="0"/>
              <a:t>real words</a:t>
            </a:r>
            <a:r>
              <a:rPr lang="en-GB" dirty="0"/>
              <a:t> and half are </a:t>
            </a:r>
            <a:r>
              <a:rPr lang="en-GB" b="1" dirty="0"/>
              <a:t>pseudo words </a:t>
            </a:r>
            <a:r>
              <a:rPr lang="en-GB" dirty="0"/>
              <a:t>(alien words).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Children will be asked to "sound out" a word and blend the sounds together.   e.g. f-o-x    -    fox.</a:t>
            </a:r>
          </a:p>
          <a:p>
            <a:pPr marL="457200" lvl="1" indent="0">
              <a:buNone/>
            </a:pP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 focus of the check is to see which sounds the children know and whether they can decode at an age-appropriate level.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4FCFE2-DBAF-7C0B-F200-E064100F4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30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1F337-E7B5-83D4-BC2E-B0412FD5F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C8DBB-9C01-607F-253D-055025775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 assessment will be delivered in the week commencing </a:t>
            </a:r>
            <a:r>
              <a:rPr lang="en-GB" b="1" dirty="0"/>
              <a:t>June </a:t>
            </a:r>
            <a:r>
              <a:rPr lang="en-GB" b="1" dirty="0" smtClean="0"/>
              <a:t>8</a:t>
            </a:r>
            <a:r>
              <a:rPr lang="en-GB" b="1" baseline="30000" dirty="0" smtClean="0"/>
              <a:t>th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 test is completed </a:t>
            </a:r>
            <a:r>
              <a:rPr lang="en-GB" b="1" dirty="0"/>
              <a:t>1:1</a:t>
            </a:r>
            <a:r>
              <a:rPr lang="en-GB" dirty="0"/>
              <a:t> with Miss McElhill and whilst it should only take a few minutes to complete, there is </a:t>
            </a:r>
            <a:r>
              <a:rPr lang="en-GB" b="1" dirty="0"/>
              <a:t>no time limit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Children are familiar with the layout and structure of the test, having completed it before.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24F489-307C-ED1D-05A6-D3FDA58D2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827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4C388-7F42-BBEE-A4F2-7610129B7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Scoring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AFA18-8324-009B-8E24-064995582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pass mark in recent years has been </a:t>
            </a:r>
            <a:r>
              <a:rPr lang="en-GB" b="1" dirty="0"/>
              <a:t>32 out of 40.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children do not pass in Year 1, they will resit the assessment in Summer </a:t>
            </a:r>
            <a:r>
              <a:rPr lang="en-GB" dirty="0" smtClean="0"/>
              <a:t>2027 </a:t>
            </a:r>
            <a:r>
              <a:rPr lang="en-GB" dirty="0"/>
              <a:t>(Year 2).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891901-57D5-429F-39DC-B2835DC8F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182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84C50-9298-540A-8D6B-FA8CB5360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This is an example booklet.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0F918-F4AB-1B68-6CA8-FB032E3760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C747C0-437F-8544-1522-AE5992AA9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214" y="1353355"/>
            <a:ext cx="4099571" cy="54357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92714F-6A0F-07D4-5C17-B9F09D1A2F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07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6BEF9-CAF3-E247-BA4D-0B9E4DA91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EBD0BB-F865-3159-F6B5-4D3F3A09C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0455" y="-11059"/>
            <a:ext cx="5171089" cy="686905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E83CE-8743-1DAD-2407-777B21D67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5098907"/>
            <a:ext cx="5721927" cy="1440440"/>
          </a:xfr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alien words check a child’s confidence in decoding unfamiliar words.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FBAF22-EAF8-56AC-0FCB-6568FF733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322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80670-CA64-AB66-7A03-3112512DC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DECF2-BB94-D913-C6AA-EB2F99A747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E3A4CA-0124-5A90-4EA2-DAA82B4A0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2787" y="-1013"/>
            <a:ext cx="5766426" cy="68590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3920D8-5DF3-7AFA-D3D2-129D966E7D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91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466C8-8E4E-8252-5003-D673356EF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633E6-F4DE-0523-483D-66AAE509B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D533F-8A5F-76C3-E866-176A67C56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3659" y="1853148"/>
            <a:ext cx="5040460" cy="41648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/>
              <a:t>The children have been encouraged to use sound buttons.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This helps with decoding unfamiliar words.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9727CA-B3A7-E047-E635-8642D1771C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36" y="0"/>
            <a:ext cx="5766426" cy="685901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D466E66-2525-0791-80DC-428E603372B4}"/>
                  </a:ext>
                </a:extLst>
              </p14:cNvPr>
              <p14:cNvContentPartPr/>
              <p14:nvPr/>
            </p14:nvContentPartPr>
            <p14:xfrm>
              <a:off x="2532774" y="1839228"/>
              <a:ext cx="47340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D466E66-2525-0791-80DC-428E603372B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15094" y="1830228"/>
                <a:ext cx="509121" cy="181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CA0E079-BB1A-D0BF-8FDD-CA2D73F3C68C}"/>
                  </a:ext>
                </a:extLst>
              </p14:cNvPr>
              <p14:cNvContentPartPr/>
              <p14:nvPr/>
            </p14:nvContentPartPr>
            <p14:xfrm>
              <a:off x="3151088" y="1838388"/>
              <a:ext cx="31680" cy="295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CA0E079-BB1A-D0BF-8FDD-CA2D73F3C68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33448" y="1820388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22F551D7-3867-F188-3F65-35F94E9E3A23}"/>
                  </a:ext>
                </a:extLst>
              </p14:cNvPr>
              <p14:cNvContentPartPr/>
              <p14:nvPr/>
            </p14:nvContentPartPr>
            <p14:xfrm>
              <a:off x="3368427" y="1843060"/>
              <a:ext cx="31680" cy="295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22F551D7-3867-F188-3F65-35F94E9E3A2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50787" y="1825060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E9799F27-C3C6-F031-6691-DED33CD1F296}"/>
                  </a:ext>
                </a:extLst>
              </p14:cNvPr>
              <p14:cNvContentPartPr/>
              <p14:nvPr/>
            </p14:nvContentPartPr>
            <p14:xfrm>
              <a:off x="2606427" y="3241524"/>
              <a:ext cx="31680" cy="2952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E9799F27-C3C6-F031-6691-DED33CD1F29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88787" y="3223524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DE18A4B8-D40C-4160-A647-C8A771D296C2}"/>
                  </a:ext>
                </a:extLst>
              </p14:cNvPr>
              <p14:cNvContentPartPr/>
              <p14:nvPr/>
            </p14:nvContentPartPr>
            <p14:xfrm>
              <a:off x="2905042" y="3256284"/>
              <a:ext cx="31680" cy="295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DE18A4B8-D40C-4160-A647-C8A771D296C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87402" y="3238284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4BE11F53-1980-CF3F-A798-F9E4C5B51784}"/>
                  </a:ext>
                </a:extLst>
              </p14:cNvPr>
              <p14:cNvContentPartPr/>
              <p14:nvPr/>
            </p14:nvContentPartPr>
            <p14:xfrm>
              <a:off x="2574747" y="4679666"/>
              <a:ext cx="31680" cy="295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4BE11F53-1980-CF3F-A798-F9E4C5B5178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57107" y="4661666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36D5CACE-C199-6BF3-BBA1-801636D840BB}"/>
                  </a:ext>
                </a:extLst>
              </p14:cNvPr>
              <p14:cNvContentPartPr/>
              <p14:nvPr/>
            </p14:nvContentPartPr>
            <p14:xfrm>
              <a:off x="3400107" y="4650146"/>
              <a:ext cx="31680" cy="295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36D5CACE-C199-6BF3-BBA1-801636D840B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82467" y="4632146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E2BB608-BC77-8B96-2C5E-952F4326002D}"/>
                  </a:ext>
                </a:extLst>
              </p14:cNvPr>
              <p14:cNvContentPartPr/>
              <p14:nvPr/>
            </p14:nvContentPartPr>
            <p14:xfrm>
              <a:off x="3431787" y="6056183"/>
              <a:ext cx="31680" cy="2952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E2BB608-BC77-8B96-2C5E-952F4326002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14147" y="6038183"/>
                <a:ext cx="67320" cy="6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1193582-00BD-00DD-6770-CD905323E1EF}"/>
                  </a:ext>
                </a:extLst>
              </p14:cNvPr>
              <p14:cNvContentPartPr/>
              <p14:nvPr/>
            </p14:nvContentPartPr>
            <p14:xfrm>
              <a:off x="3006174" y="3285804"/>
              <a:ext cx="47340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1193582-00BD-00DD-6770-CD905323E1E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88494" y="3276804"/>
                <a:ext cx="509121" cy="181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E3D1D5DA-EA5E-D805-4DF3-A4FAA113EBFC}"/>
                  </a:ext>
                </a:extLst>
              </p14:cNvPr>
              <p14:cNvContentPartPr/>
              <p14:nvPr/>
            </p14:nvContentPartPr>
            <p14:xfrm>
              <a:off x="2793664" y="4665411"/>
              <a:ext cx="47340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E3D1D5DA-EA5E-D805-4DF3-A4FAA113EBF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75984" y="4656411"/>
                <a:ext cx="509121" cy="181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AB7560D-A6D3-DF29-3CF6-BD3EA7776C5D}"/>
                  </a:ext>
                </a:extLst>
              </p14:cNvPr>
              <p14:cNvContentPartPr/>
              <p14:nvPr/>
            </p14:nvContentPartPr>
            <p14:xfrm>
              <a:off x="2895027" y="6044658"/>
              <a:ext cx="47340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AB7560D-A6D3-DF29-3CF6-BD3EA7776C5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77347" y="6035658"/>
                <a:ext cx="509121" cy="181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1FEDFEC7-E51A-7F09-C1B0-19005105F237}"/>
                  </a:ext>
                </a:extLst>
              </p14:cNvPr>
              <p14:cNvContentPartPr/>
              <p14:nvPr/>
            </p14:nvContentPartPr>
            <p14:xfrm>
              <a:off x="2334439" y="6044298"/>
              <a:ext cx="473400" cy="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1FEDFEC7-E51A-7F09-C1B0-19005105F23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316759" y="6035298"/>
                <a:ext cx="509121" cy="18180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4BABB7B3-F2A0-BE4D-EA32-8E45DFA9CFC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64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https://www.youtube.com/watch?v=3sSLnqdwgUk&amp;list=PL-yJujglakF9GEuJqcnxE3Xu9Boq17I59&amp;index=4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979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CA507-7326-CB74-52F8-C0672D8E5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0B673-7C06-C825-4BB0-A5BE2096C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799" y="2644877"/>
            <a:ext cx="5456255" cy="39669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When I am completing the answer sheet, ticks will be used for correct and incorrect answers.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506F4D-539C-31EF-8F0B-F47E89B48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88008"/>
            <a:ext cx="5988050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1927CB7-89DD-2641-76F7-BC3C113FD716}"/>
                  </a:ext>
                </a:extLst>
              </p14:cNvPr>
              <p14:cNvContentPartPr/>
              <p14:nvPr/>
            </p14:nvContentPartPr>
            <p14:xfrm>
              <a:off x="4316377" y="3716508"/>
              <a:ext cx="942840" cy="9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1927CB7-89DD-2641-76F7-BC3C113FD71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62737" y="3608508"/>
                <a:ext cx="1050480" cy="22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6B4517C-CC77-8459-D707-718F3EB2C738}"/>
                  </a:ext>
                </a:extLst>
              </p14:cNvPr>
              <p14:cNvContentPartPr/>
              <p14:nvPr/>
            </p14:nvContentPartPr>
            <p14:xfrm>
              <a:off x="1523857" y="3667188"/>
              <a:ext cx="984240" cy="478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6B4517C-CC77-8459-D707-718F3EB2C73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69857" y="3559188"/>
                <a:ext cx="1091880" cy="26352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012E4A1B-A323-A360-CD20-896D673029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79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C5095-C223-150A-AEE4-3C92C4D6B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Split digraphs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1366E-032D-1E5A-A703-1C8AAD533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split digraph is a digraph that is split by a consonant. Usually a long vowel sound, e.g. ‘a-e’ (cake), ‘</a:t>
            </a:r>
            <a:r>
              <a:rPr lang="en-GB" dirty="0" err="1"/>
              <a:t>i</a:t>
            </a:r>
            <a:r>
              <a:rPr lang="en-GB" dirty="0"/>
              <a:t>-e’ (five), ‘o-e’ (code), 'e-e' (sphere) and ‘u-e’ (rule).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DCCFD-BF58-4708-D908-7940CF6C80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491" t="2199" r="-252" b="20660"/>
          <a:stretch/>
        </p:blipFill>
        <p:spPr>
          <a:xfrm>
            <a:off x="3559184" y="3671455"/>
            <a:ext cx="4062080" cy="31139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009687-46B7-536C-1656-F91CD81EF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44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23643-C689-66BD-59E8-FC7191A8D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help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ED824-8713-36D7-EE64-0272B5D28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Play lots of sound and listening games with your child e.g. ‘I spy with my little eye something beginning with ‘</a:t>
            </a:r>
            <a:r>
              <a:rPr kumimoji="0" lang="en-GB" alt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th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’ / the ‘ee’ sound in it…’ 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Go on 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  <a:hlinkClick r:id="rId2"/>
              </a:rPr>
              <a:t>www.phonicsplay.co.uk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 or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  <a:hlinkClick r:id="rId3"/>
              </a:rPr>
              <a:t>https://home.oxfordowl.co.uk/</a:t>
            </a: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R="0" lvl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Listen to pronunciation of sounds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: 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  <a:hlinkClick r:id="rId4"/>
              </a:rPr>
              <a:t>https://www.youtube.com/watch?v=EYx1CyDMZSc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Read as much as possible to and with your child - encourage your child to sound out any words they are unsure of.</a:t>
            </a:r>
            <a:endParaRPr kumimoji="0" lang="en-GB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4D1CB6-6660-1AF9-AA83-9C59706D9B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7" b="92000" l="10000" r="90000">
                        <a14:foregroundMark x1="16667" y1="10667" x2="28667" y2="52000"/>
                        <a14:foregroundMark x1="28667" y1="52000" x2="14000" y2="23333"/>
                        <a14:foregroundMark x1="14000" y1="23333" x2="42000" y2="4667"/>
                        <a14:foregroundMark x1="42000" y1="4667" x2="78000" y2="5333"/>
                        <a14:foregroundMark x1="78000" y1="5333" x2="87333" y2="38000"/>
                        <a14:foregroundMark x1="87333" y1="38000" x2="83333" y2="68667"/>
                        <a14:foregroundMark x1="83333" y1="68667" x2="62000" y2="90000"/>
                        <a14:foregroundMark x1="62000" y1="90000" x2="32000" y2="84667"/>
                        <a14:foregroundMark x1="32000" y1="84667" x2="16000" y2="56000"/>
                        <a14:foregroundMark x1="16000" y1="56000" x2="16000" y2="54667"/>
                        <a14:foregroundMark x1="42667" y1="72000" x2="56000" y2="45333"/>
                        <a14:foregroundMark x1="56000" y1="45333" x2="44000" y2="72000"/>
                        <a14:foregroundMark x1="44000" y1="72000" x2="54000" y2="61333"/>
                        <a14:foregroundMark x1="44667" y1="92000" x2="55333" y2="92000"/>
                        <a14:foregroundMark x1="60667" y1="73333" x2="60667" y2="82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36238" y="120581"/>
            <a:ext cx="1655762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95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89C77-0D44-27E8-FDA9-E9BBEF788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7D9FD-D5D0-5BBF-B29A-188444D97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8399"/>
            <a:ext cx="10515600" cy="3738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 smtClean="0"/>
              <a:t>Questions?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2995120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391</Words>
  <Application>Microsoft Office PowerPoint</Application>
  <PresentationFormat>Widescreen</PresentationFormat>
  <Paragraphs>41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Wingdings</vt:lpstr>
      <vt:lpstr>Office Theme</vt:lpstr>
      <vt:lpstr>Phonics Screening Check</vt:lpstr>
      <vt:lpstr>What is the Phonics Screening Check?</vt:lpstr>
      <vt:lpstr>Dates</vt:lpstr>
      <vt:lpstr>Scoring</vt:lpstr>
      <vt:lpstr>This is an example booklet.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Split digraphs</vt:lpstr>
      <vt:lpstr>How can I help at home?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Screening Check</dc:title>
  <dc:creator>S McElhill</dc:creator>
  <cp:lastModifiedBy>Shauna McElhill</cp:lastModifiedBy>
  <cp:revision>4</cp:revision>
  <dcterms:created xsi:type="dcterms:W3CDTF">2025-04-29T18:51:26Z</dcterms:created>
  <dcterms:modified xsi:type="dcterms:W3CDTF">2026-03-11T15:56:38Z</dcterms:modified>
</cp:coreProperties>
</file>