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purl.oclc.org/ooxml/officeDocument/relationships/metadata/thumbnail" Target="docProps/thumbnail.jpeg"/><Relationship Id="rId1" Type="http://purl.oclc.org/ooxml/officeDocument/relationships/officeDocument" Target="ppt/presentation.xml"/><Relationship Id="rId4" Type="http://purl.oclc.org/ooxml/officeDocument/relationships/extendedProperties" Target="docProps/app.xml"/></Relationships>
</file>

<file path=ppt/presentation.xml><?xml version="1.0" encoding="utf-8"?>
<p:presentation xmlns:a="http://purl.oclc.org/ooxml/drawingml/main" xmlns:r="http://purl.oclc.org/ooxml/officeDocument/relationships" xmlns:p="http://purl.oclc.org/ooxml/presentationml/main" saveSubsetFonts="1" conformance="strict">
  <p:sldMasterIdLst>
    <p:sldMasterId id="2147483648" r:id="rId1"/>
  </p:sldMasterIdLst>
  <p:sldIdLst>
    <p:sldId id="256" r:id="rId2"/>
    <p:sldId id="278" r:id="rId3"/>
    <p:sldId id="264" r:id="rId4"/>
    <p:sldId id="265" r:id="rId5"/>
    <p:sldId id="266" r:id="rId6"/>
    <p:sldId id="269" r:id="rId7"/>
    <p:sldId id="267" r:id="rId8"/>
    <p:sldId id="268" r:id="rId9"/>
    <p:sldId id="271" r:id="rId10"/>
    <p:sldId id="258" r:id="rId11"/>
    <p:sldId id="259" r:id="rId12"/>
    <p:sldId id="272" r:id="rId13"/>
    <p:sldId id="273"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purl.oclc.org/ooxml/drawingml/main" xmlns:r="http://purl.oclc.org/ooxml/officeDocument/relationships" xmlns:p="http://purl.oclc.org/ooxml/presentationml/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purl.oclc.org/ooxml/drawingml/main" def="{5C22544A-7EE6-4342-B048-85BDC9FD1C3A}"/>
</file>

<file path=ppt/viewProps.xml><?xml version="1.0" encoding="utf-8"?>
<p:viewPr xmlns:a="http://purl.oclc.org/ooxml/drawingml/main" xmlns:r="http://purl.oclc.org/ooxml/officeDocument/relationships" xmlns:p="http://purl.oclc.org/ooxml/presentationml/main">
  <p:normalViewPr>
    <p:restoredLeft sz="15.62%"/>
    <p:restoredTop sz="94.66%"/>
  </p:normalViewPr>
  <p:slideViewPr>
    <p:cSldViewPr snapToGrid="0">
      <p:cViewPr varScale="1">
        <p:scale>
          <a:sx n="60" d="100"/>
          <a:sy n="60" d="100"/>
        </p:scale>
        <p:origin x="78" y="2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purl.oclc.org/ooxml/officeDocument/relationships/slide" Target="slides/slide7.xml"/><Relationship Id="rId13" Type="http://purl.oclc.org/ooxml/officeDocument/relationships/slide" Target="slides/slide12.xml"/><Relationship Id="rId18" Type="http://purl.oclc.org/ooxml/officeDocument/relationships/tableStyles" Target="tableStyles.xml"/><Relationship Id="rId3" Type="http://purl.oclc.org/ooxml/officeDocument/relationships/slide" Target="slides/slide2.xml"/><Relationship Id="rId7" Type="http://purl.oclc.org/ooxml/officeDocument/relationships/slide" Target="slides/slide6.xml"/><Relationship Id="rId12" Type="http://purl.oclc.org/ooxml/officeDocument/relationships/slide" Target="slides/slide11.xml"/><Relationship Id="rId17" Type="http://purl.oclc.org/ooxml/officeDocument/relationships/theme" Target="theme/theme1.xml"/><Relationship Id="rId2" Type="http://purl.oclc.org/ooxml/officeDocument/relationships/slide" Target="slides/slide1.xml"/><Relationship Id="rId16" Type="http://purl.oclc.org/ooxml/officeDocument/relationships/viewProps" Target="viewProps.xml"/><Relationship Id="rId1" Type="http://purl.oclc.org/ooxml/officeDocument/relationships/slideMaster" Target="slideMasters/slideMaster1.xml"/><Relationship Id="rId6" Type="http://purl.oclc.org/ooxml/officeDocument/relationships/slide" Target="slides/slide5.xml"/><Relationship Id="rId11" Type="http://purl.oclc.org/ooxml/officeDocument/relationships/slide" Target="slides/slide10.xml"/><Relationship Id="rId5" Type="http://purl.oclc.org/ooxml/officeDocument/relationships/slide" Target="slides/slide4.xml"/><Relationship Id="rId15" Type="http://purl.oclc.org/ooxml/officeDocument/relationships/presProps" Target="presProps.xml"/><Relationship Id="rId10" Type="http://purl.oclc.org/ooxml/officeDocument/relationships/slide" Target="slides/slide9.xml"/><Relationship Id="rId4" Type="http://purl.oclc.org/ooxml/officeDocument/relationships/slide" Target="slides/slide3.xml"/><Relationship Id="rId9" Type="http://purl.oclc.org/ooxml/officeDocument/relationships/slide" Target="slides/slide8.xml"/><Relationship Id="rId14" Type="http://purl.oclc.org/ooxml/officeDocument/relationships/slide" Target="slides/slide13.xml"/></Relationships>
</file>

<file path=ppt/slideLayouts/_rels/slideLayout1.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2.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3.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4.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5.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6.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7.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8.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9.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10.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11.xml.rels><?xml version="1.0" encoding="UTF-8" standalone="yes"?>
<Relationships xmlns="http://schemas.openxmlformats.org/package/2006/relationships"><Relationship Id="rId1" Type="http://purl.oclc.org/ooxml/officeDocument/relationships/slideMaster" Target="../slideMasters/slideMaster1.xml"/></Relationships>
</file>

<file path=ppt/slideLayouts/slideLayout1.xml><?xml version="1.0" encoding="utf-8"?>
<p:sldLayout xmlns:a="http://purl.oclc.org/ooxml/drawingml/main" xmlns:r="http://purl.oclc.org/ooxml/officeDocument/relationships" xmlns:p="http://purl.oclc.org/ooxml/presentationml/main" type="title" preserve="1">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p:cNvSpPr txBox="1">
            <a:spLocks noGrp="1"/>
          </p:cNvSpPr>
          <p:nvPr>
            <p:ph type="dt" sz="half" idx="7"/>
          </p:nvPr>
        </p:nvSpPr>
        <p:spPr/>
        <p:txBody>
          <a:bodyPr/>
          <a:lstStyle>
            <a:lvl1pPr>
              <a:defRPr/>
            </a:lvl1pPr>
          </a:lstStyle>
          <a:p>
            <a:pPr lvl="0"/>
            <a:fld id="{8DD84ABC-A62C-438B-85ED-D5C5BD2460BF}" type="datetime1">
              <a:rPr lang="en-GB"/>
              <a:pPr lvl="0"/>
              <a:t>15/04/2021</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CD0FF44D-186C-4D7F-8403-C924C3DA1ED9}" type="slidenum">
              <a:t>‹#›</a:t>
            </a:fld>
            <a:endParaRPr lang="en-GB"/>
          </a:p>
        </p:txBody>
      </p:sp>
    </p:spTree>
    <p:extLst>
      <p:ext uri="{BB962C8B-B14F-4D97-AF65-F5344CB8AC3E}">
        <p14:creationId xmlns:p14="http://schemas.microsoft.com/office/powerpoint/2010/main" val="2085530158"/>
      </p:ext>
    </p:extLst>
  </p:cSld>
  <p:clrMapOvr>
    <a:masterClrMapping/>
  </p:clrMapOvr>
  <p:hf sldNum="0" hdr="0" ftr="0" dt="0"/>
</p:sldLayout>
</file>

<file path=ppt/slideLayouts/slideLayout2.xml><?xml version="1.0" encoding="utf-8"?>
<p:sldLayout xmlns:a="http://purl.oclc.org/ooxml/drawingml/main" xmlns:r="http://purl.oclc.org/ooxml/officeDocument/relationships" xmlns:p="http://purl.oclc.org/ooxml/presentationml/main" type="obj" preserve="1">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F226220F-F8AF-49E5-864A-0F9DD550FA81}" type="datetime1">
              <a:rPr lang="en-GB"/>
              <a:pPr lvl="0"/>
              <a:t>15/04/2021</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41D405A4-D890-48E8-BBB8-E7AFA979EAE1}" type="slidenum">
              <a:t>‹#›</a:t>
            </a:fld>
            <a:endParaRPr lang="en-GB"/>
          </a:p>
        </p:txBody>
      </p:sp>
    </p:spTree>
    <p:extLst>
      <p:ext uri="{BB962C8B-B14F-4D97-AF65-F5344CB8AC3E}">
        <p14:creationId xmlns:p14="http://schemas.microsoft.com/office/powerpoint/2010/main" val="1728577127"/>
      </p:ext>
    </p:extLst>
  </p:cSld>
  <p:clrMapOvr>
    <a:masterClrMapping/>
  </p:clrMapOvr>
  <p:hf sldNum="0" hdr="0" ftr="0" dt="0"/>
</p:sldLayout>
</file>

<file path=ppt/slideLayouts/slideLayout3.xml><?xml version="1.0" encoding="utf-8"?>
<p:sldLayout xmlns:a="http://purl.oclc.org/ooxml/drawingml/main" xmlns:r="http://purl.oclc.org/ooxml/officeDocument/relationships" xmlns:p="http://purl.oclc.org/ooxml/presentationml/main" type="secHead" preserve="1">
  <p:cSld name="Section Header">
    <p:spTree>
      <p:nvGrpSpPr>
        <p:cNvPr id="1" name=""/>
        <p:cNvGrpSpPr/>
        <p:nvPr/>
      </p:nvGrpSpPr>
      <p:grpSpPr>
        <a:xfrm>
          <a:off x="0" y="0"/>
          <a:ext cx="0" cy="0"/>
          <a:chOff x="0" y="0"/>
          <a:chExt cx="0" cy="0"/>
        </a:xfrm>
      </p:grpSpPr>
      <p:sp>
        <p:nvSpPr>
          <p:cNvPr id="2" name="Title 1"/>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Click to edit Master text styles</a:t>
            </a:r>
          </a:p>
        </p:txBody>
      </p:sp>
      <p:sp>
        <p:nvSpPr>
          <p:cNvPr id="4" name="Date Placeholder 3"/>
          <p:cNvSpPr txBox="1">
            <a:spLocks noGrp="1"/>
          </p:cNvSpPr>
          <p:nvPr>
            <p:ph type="dt" sz="half" idx="7"/>
          </p:nvPr>
        </p:nvSpPr>
        <p:spPr/>
        <p:txBody>
          <a:bodyPr/>
          <a:lstStyle>
            <a:lvl1pPr>
              <a:defRPr/>
            </a:lvl1pPr>
          </a:lstStyle>
          <a:p>
            <a:pPr lvl="0"/>
            <a:fld id="{BC21D3A5-C910-4547-8174-395B350179E4}" type="datetime1">
              <a:rPr lang="en-GB"/>
              <a:pPr lvl="0"/>
              <a:t>15/04/2021</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03126F3E-E9E1-4ABB-B1D7-2D7325D500DF}" type="slidenum">
              <a:t>‹#›</a:t>
            </a:fld>
            <a:endParaRPr lang="en-GB"/>
          </a:p>
        </p:txBody>
      </p:sp>
    </p:spTree>
    <p:extLst>
      <p:ext uri="{BB962C8B-B14F-4D97-AF65-F5344CB8AC3E}">
        <p14:creationId xmlns:p14="http://schemas.microsoft.com/office/powerpoint/2010/main" val="4049622191"/>
      </p:ext>
    </p:extLst>
  </p:cSld>
  <p:clrMapOvr>
    <a:masterClrMapping/>
  </p:clrMapOvr>
</p:sldLayout>
</file>

<file path=ppt/slideLayouts/slideLayout4.xml><?xml version="1.0" encoding="utf-8"?>
<p:sldLayout xmlns:a="http://purl.oclc.org/ooxml/drawingml/main" xmlns:r="http://purl.oclc.org/ooxml/officeDocument/relationships" xmlns:p="http://purl.oclc.org/ooxml/presentationml/main" type="twoObj" preserve="1">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txBox="1">
            <a:spLocks noGrp="1"/>
          </p:cNvSpPr>
          <p:nvPr>
            <p:ph type="dt" sz="half" idx="7"/>
          </p:nvPr>
        </p:nvSpPr>
        <p:spPr/>
        <p:txBody>
          <a:bodyPr/>
          <a:lstStyle>
            <a:lvl1pPr>
              <a:defRPr/>
            </a:lvl1pPr>
          </a:lstStyle>
          <a:p>
            <a:pPr lvl="0"/>
            <a:fld id="{D7247E1F-711D-4840-87FC-400FA071453C}" type="datetime1">
              <a:rPr lang="en-GB"/>
              <a:pPr lvl="0"/>
              <a:t>15/04/2021</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0D81E306-6F85-443A-9EAE-9E70FE4D7CB3}" type="slidenum">
              <a:t>‹#›</a:t>
            </a:fld>
            <a:endParaRPr lang="en-GB"/>
          </a:p>
        </p:txBody>
      </p:sp>
    </p:spTree>
    <p:extLst>
      <p:ext uri="{BB962C8B-B14F-4D97-AF65-F5344CB8AC3E}">
        <p14:creationId xmlns:p14="http://schemas.microsoft.com/office/powerpoint/2010/main" val="1293191213"/>
      </p:ext>
    </p:extLst>
  </p:cSld>
  <p:clrMapOvr>
    <a:masterClrMapping/>
  </p:clrMapOvr>
</p:sldLayout>
</file>

<file path=ppt/slideLayouts/slideLayout5.xml><?xml version="1.0" encoding="utf-8"?>
<p:sldLayout xmlns:a="http://purl.oclc.org/ooxml/drawingml/main" xmlns:r="http://purl.oclc.org/ooxml/officeDocument/relationships" xmlns:p="http://purl.oclc.org/ooxml/presentationml/main" type="twoTxTwoObj" preserve="1">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txBox="1">
            <a:spLocks noGrp="1"/>
          </p:cNvSpPr>
          <p:nvPr>
            <p:ph type="dt" sz="half" idx="7"/>
          </p:nvPr>
        </p:nvSpPr>
        <p:spPr/>
        <p:txBody>
          <a:bodyPr/>
          <a:lstStyle>
            <a:lvl1pPr>
              <a:defRPr/>
            </a:lvl1pPr>
          </a:lstStyle>
          <a:p>
            <a:pPr lvl="0"/>
            <a:fld id="{CBD81162-2FC8-4322-A631-3664FB4C5779}" type="datetime1">
              <a:rPr lang="en-GB"/>
              <a:pPr lvl="0"/>
              <a:t>15/04/2021</a:t>
            </a:fld>
            <a:endParaRPr lang="en-GB"/>
          </a:p>
        </p:txBody>
      </p:sp>
      <p:sp>
        <p:nvSpPr>
          <p:cNvPr id="8" name="Footer Placeholder 7"/>
          <p:cNvSpPr txBox="1">
            <a:spLocks noGrp="1"/>
          </p:cNvSpPr>
          <p:nvPr>
            <p:ph type="ftr" sz="quarter" idx="9"/>
          </p:nvPr>
        </p:nvSpPr>
        <p:spPr/>
        <p:txBody>
          <a:bodyPr/>
          <a:lstStyle>
            <a:lvl1pPr>
              <a:defRPr/>
            </a:lvl1pPr>
          </a:lstStyle>
          <a:p>
            <a:pPr lvl="0"/>
            <a:endParaRPr lang="en-GB"/>
          </a:p>
        </p:txBody>
      </p:sp>
      <p:sp>
        <p:nvSpPr>
          <p:cNvPr id="9" name="Slide Number Placeholder 8"/>
          <p:cNvSpPr txBox="1">
            <a:spLocks noGrp="1"/>
          </p:cNvSpPr>
          <p:nvPr>
            <p:ph type="sldNum" sz="quarter" idx="8"/>
          </p:nvPr>
        </p:nvSpPr>
        <p:spPr/>
        <p:txBody>
          <a:bodyPr/>
          <a:lstStyle>
            <a:lvl1pPr>
              <a:defRPr/>
            </a:lvl1pPr>
          </a:lstStyle>
          <a:p>
            <a:pPr lvl="0"/>
            <a:fld id="{B8EB01D2-C599-4F97-B99C-DCC548505C73}" type="slidenum">
              <a:t>‹#›</a:t>
            </a:fld>
            <a:endParaRPr lang="en-GB"/>
          </a:p>
        </p:txBody>
      </p:sp>
    </p:spTree>
    <p:extLst>
      <p:ext uri="{BB962C8B-B14F-4D97-AF65-F5344CB8AC3E}">
        <p14:creationId xmlns:p14="http://schemas.microsoft.com/office/powerpoint/2010/main" val="2756546775"/>
      </p:ext>
    </p:extLst>
  </p:cSld>
  <p:clrMapOvr>
    <a:masterClrMapping/>
  </p:clrMapOvr>
</p:sldLayout>
</file>

<file path=ppt/slideLayouts/slideLayout6.xml><?xml version="1.0" encoding="utf-8"?>
<p:sldLayout xmlns:a="http://purl.oclc.org/ooxml/drawingml/main" xmlns:r="http://purl.oclc.org/ooxml/officeDocument/relationships" xmlns:p="http://purl.oclc.org/ooxml/presentationml/main" type="titleOnly" preserve="1">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p:cNvSpPr txBox="1">
            <a:spLocks noGrp="1"/>
          </p:cNvSpPr>
          <p:nvPr>
            <p:ph type="dt" sz="half" idx="7"/>
          </p:nvPr>
        </p:nvSpPr>
        <p:spPr/>
        <p:txBody>
          <a:bodyPr/>
          <a:lstStyle>
            <a:lvl1pPr>
              <a:defRPr/>
            </a:lvl1pPr>
          </a:lstStyle>
          <a:p>
            <a:pPr lvl="0"/>
            <a:fld id="{E0807CA1-2582-4485-8037-05AE59355CA7}" type="datetime1">
              <a:rPr lang="en-GB"/>
              <a:pPr lvl="0"/>
              <a:t>15/04/2021</a:t>
            </a:fld>
            <a:endParaRPr lang="en-GB"/>
          </a:p>
        </p:txBody>
      </p:sp>
      <p:sp>
        <p:nvSpPr>
          <p:cNvPr id="4" name="Footer Placeholder 3"/>
          <p:cNvSpPr txBox="1">
            <a:spLocks noGrp="1"/>
          </p:cNvSpPr>
          <p:nvPr>
            <p:ph type="ftr" sz="quarter" idx="9"/>
          </p:nvPr>
        </p:nvSpPr>
        <p:spPr/>
        <p:txBody>
          <a:bodyPr/>
          <a:lstStyle>
            <a:lvl1pPr>
              <a:defRPr/>
            </a:lvl1pPr>
          </a:lstStyle>
          <a:p>
            <a:pPr lvl="0"/>
            <a:endParaRPr lang="en-GB"/>
          </a:p>
        </p:txBody>
      </p:sp>
      <p:sp>
        <p:nvSpPr>
          <p:cNvPr id="5" name="Slide Number Placeholder 4"/>
          <p:cNvSpPr txBox="1">
            <a:spLocks noGrp="1"/>
          </p:cNvSpPr>
          <p:nvPr>
            <p:ph type="sldNum" sz="quarter" idx="8"/>
          </p:nvPr>
        </p:nvSpPr>
        <p:spPr/>
        <p:txBody>
          <a:bodyPr/>
          <a:lstStyle>
            <a:lvl1pPr>
              <a:defRPr/>
            </a:lvl1pPr>
          </a:lstStyle>
          <a:p>
            <a:pPr lvl="0"/>
            <a:fld id="{39356E88-6978-4EB9-AB91-FB8B2A01DA5D}" type="slidenum">
              <a:t>‹#›</a:t>
            </a:fld>
            <a:endParaRPr lang="en-GB"/>
          </a:p>
        </p:txBody>
      </p:sp>
    </p:spTree>
    <p:extLst>
      <p:ext uri="{BB962C8B-B14F-4D97-AF65-F5344CB8AC3E}">
        <p14:creationId xmlns:p14="http://schemas.microsoft.com/office/powerpoint/2010/main" val="1150858957"/>
      </p:ext>
    </p:extLst>
  </p:cSld>
  <p:clrMapOvr>
    <a:masterClrMapping/>
  </p:clrMapOvr>
</p:sldLayout>
</file>

<file path=ppt/slideLayouts/slideLayout7.xml><?xml version="1.0" encoding="utf-8"?>
<p:sldLayout xmlns:a="http://purl.oclc.org/ooxml/drawingml/main" xmlns:r="http://purl.oclc.org/ooxml/officeDocument/relationships" xmlns:p="http://purl.oclc.org/ooxml/presentationml/main" type="blank" preserve="1">
  <p:cSld name="Blank">
    <p:spTree>
      <p:nvGrpSpPr>
        <p:cNvPr id="1" name=""/>
        <p:cNvGrpSpPr/>
        <p:nvPr/>
      </p:nvGrpSpPr>
      <p:grpSpPr>
        <a:xfrm>
          <a:off x="0" y="0"/>
          <a:ext cx="0" cy="0"/>
          <a:chOff x="0" y="0"/>
          <a:chExt cx="0" cy="0"/>
        </a:xfrm>
      </p:grpSpPr>
      <p:sp>
        <p:nvSpPr>
          <p:cNvPr id="2" name="Date Placeholder 1"/>
          <p:cNvSpPr txBox="1">
            <a:spLocks noGrp="1"/>
          </p:cNvSpPr>
          <p:nvPr>
            <p:ph type="dt" sz="half" idx="7"/>
          </p:nvPr>
        </p:nvSpPr>
        <p:spPr/>
        <p:txBody>
          <a:bodyPr/>
          <a:lstStyle>
            <a:lvl1pPr>
              <a:defRPr/>
            </a:lvl1pPr>
          </a:lstStyle>
          <a:p>
            <a:pPr lvl="0"/>
            <a:fld id="{87F9C1D3-E150-4EE5-B3D4-D71DFF91EAC8}" type="datetime1">
              <a:rPr lang="en-GB"/>
              <a:pPr lvl="0"/>
              <a:t>15/04/2021</a:t>
            </a:fld>
            <a:endParaRPr lang="en-GB"/>
          </a:p>
        </p:txBody>
      </p:sp>
      <p:sp>
        <p:nvSpPr>
          <p:cNvPr id="3" name="Footer Placeholder 2"/>
          <p:cNvSpPr txBox="1">
            <a:spLocks noGrp="1"/>
          </p:cNvSpPr>
          <p:nvPr>
            <p:ph type="ftr" sz="quarter" idx="9"/>
          </p:nvPr>
        </p:nvSpPr>
        <p:spPr/>
        <p:txBody>
          <a:bodyPr/>
          <a:lstStyle>
            <a:lvl1pPr>
              <a:defRPr/>
            </a:lvl1pPr>
          </a:lstStyle>
          <a:p>
            <a:pPr lvl="0"/>
            <a:endParaRPr lang="en-GB"/>
          </a:p>
        </p:txBody>
      </p:sp>
      <p:sp>
        <p:nvSpPr>
          <p:cNvPr id="4" name="Slide Number Placeholder 3"/>
          <p:cNvSpPr txBox="1">
            <a:spLocks noGrp="1"/>
          </p:cNvSpPr>
          <p:nvPr>
            <p:ph type="sldNum" sz="quarter" idx="8"/>
          </p:nvPr>
        </p:nvSpPr>
        <p:spPr/>
        <p:txBody>
          <a:bodyPr/>
          <a:lstStyle>
            <a:lvl1pPr>
              <a:defRPr/>
            </a:lvl1pPr>
          </a:lstStyle>
          <a:p>
            <a:pPr lvl="0"/>
            <a:fld id="{AE57E499-D1FB-4525-ABB3-85F58EB6B3D0}" type="slidenum">
              <a:t>‹#›</a:t>
            </a:fld>
            <a:endParaRPr lang="en-GB"/>
          </a:p>
        </p:txBody>
      </p:sp>
    </p:spTree>
    <p:extLst>
      <p:ext uri="{BB962C8B-B14F-4D97-AF65-F5344CB8AC3E}">
        <p14:creationId xmlns:p14="http://schemas.microsoft.com/office/powerpoint/2010/main" val="1742970487"/>
      </p:ext>
    </p:extLst>
  </p:cSld>
  <p:clrMapOvr>
    <a:masterClrMapping/>
  </p:clrMapOvr>
</p:sldLayout>
</file>

<file path=ppt/slideLayouts/slideLayout8.xml><?xml version="1.0" encoding="utf-8"?>
<p:sldLayout xmlns:a="http://purl.oclc.org/ooxml/drawingml/main" xmlns:r="http://purl.oclc.org/ooxml/officeDocument/relationships" xmlns:p="http://purl.oclc.org/ooxml/presentationml/main" type="objTx" preserve="1">
  <p:cSld name="Content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33C4753C-BA52-4C36-A35C-F84FC1326200}" type="datetime1">
              <a:rPr lang="en-GB"/>
              <a:pPr lvl="0"/>
              <a:t>15/04/2021</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93051033-FE34-4AE5-8B3E-FD2D211D586D}" type="slidenum">
              <a:t>‹#›</a:t>
            </a:fld>
            <a:endParaRPr lang="en-GB"/>
          </a:p>
        </p:txBody>
      </p:sp>
    </p:spTree>
    <p:extLst>
      <p:ext uri="{BB962C8B-B14F-4D97-AF65-F5344CB8AC3E}">
        <p14:creationId xmlns:p14="http://schemas.microsoft.com/office/powerpoint/2010/main" val="2959193113"/>
      </p:ext>
    </p:extLst>
  </p:cSld>
  <p:clrMapOvr>
    <a:masterClrMapping/>
  </p:clrMapOvr>
</p:sldLayout>
</file>

<file path=ppt/slideLayouts/slideLayout9.xml><?xml version="1.0" encoding="utf-8"?>
<p:sldLayout xmlns:a="http://purl.oclc.org/ooxml/drawingml/main" xmlns:r="http://purl.oclc.org/ooxml/officeDocument/relationships" xmlns:p="http://purl.oclc.org/ooxml/presentationml/main" type="picTx" preserve="1">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p:cNvSpPr txBox="1">
            <a:spLocks noGrp="1"/>
          </p:cNvSpPr>
          <p:nvPr>
            <p:ph type="pic" idx="1"/>
          </p:nvPr>
        </p:nvSpPr>
        <p:spPr>
          <a:xfrm>
            <a:off x="5183184" y="987423"/>
            <a:ext cx="6172200" cy="4873623"/>
          </a:xfrm>
        </p:spPr>
        <p:txBody>
          <a:bodyPr/>
          <a:lstStyle>
            <a:lvl1pPr marL="0" indent="0">
              <a:buNone/>
              <a:defRPr lang="en-GB" sz="3200"/>
            </a:lvl1pPr>
          </a:lstStyle>
          <a:p>
            <a:pPr lvl="0"/>
            <a:endParaRPr lang="en-GB"/>
          </a:p>
        </p:txBody>
      </p:sp>
      <p:sp>
        <p:nvSpPr>
          <p:cNvPr id="4" name="Text Placeholder 3"/>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95F331A8-BC6C-4C16-ABFF-180C4A8EE73F}" type="datetime1">
              <a:rPr lang="en-GB"/>
              <a:pPr lvl="0"/>
              <a:t>15/04/2021</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67939A2A-B604-43C3-BF1F-EEE8F824180C}" type="slidenum">
              <a:t>‹#›</a:t>
            </a:fld>
            <a:endParaRPr lang="en-GB"/>
          </a:p>
        </p:txBody>
      </p:sp>
    </p:spTree>
    <p:extLst>
      <p:ext uri="{BB962C8B-B14F-4D97-AF65-F5344CB8AC3E}">
        <p14:creationId xmlns:p14="http://schemas.microsoft.com/office/powerpoint/2010/main" val="4000434496"/>
      </p:ext>
    </p:extLst>
  </p:cSld>
  <p:clrMapOvr>
    <a:masterClrMapping/>
  </p:clrMapOvr>
</p:sldLayout>
</file>

<file path=ppt/slideLayouts/slideLayout10.xml><?xml version="1.0" encoding="utf-8"?>
<p:sldLayout xmlns:a="http://purl.oclc.org/ooxml/drawingml/main" xmlns:r="http://purl.oclc.org/ooxml/officeDocument/relationships" xmlns:p="http://purl.oclc.org/ooxml/presentationml/main" type="vertTx" preserve="1">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6AAE07D6-690F-40B2-B158-7A21D0166009}" type="datetime1">
              <a:rPr lang="en-GB"/>
              <a:pPr lvl="0"/>
              <a:t>15/04/2021</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53382E99-F189-4DD3-B939-1EB838877CE5}" type="slidenum">
              <a:t>‹#›</a:t>
            </a:fld>
            <a:endParaRPr lang="en-GB"/>
          </a:p>
        </p:txBody>
      </p:sp>
    </p:spTree>
    <p:extLst>
      <p:ext uri="{BB962C8B-B14F-4D97-AF65-F5344CB8AC3E}">
        <p14:creationId xmlns:p14="http://schemas.microsoft.com/office/powerpoint/2010/main" val="2178756757"/>
      </p:ext>
    </p:extLst>
  </p:cSld>
  <p:clrMapOvr>
    <a:masterClrMapping/>
  </p:clrMapOvr>
</p:sldLayout>
</file>

<file path=ppt/slideLayouts/slideLayout11.xml><?xml version="1.0" encoding="utf-8"?>
<p:sldLayout xmlns:a="http://purl.oclc.org/ooxml/drawingml/main" xmlns:r="http://purl.oclc.org/ooxml/officeDocument/relationships" xmlns:p="http://purl.oclc.org/ooxml/presentationml/main" type="vertTitleAndTx" preserve="1">
  <p:cSld name="Vertical Title and Text">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E6F3505C-BAB7-48E1-B578-036691BAE2DB}" type="datetime1">
              <a:rPr lang="en-GB"/>
              <a:pPr lvl="0"/>
              <a:t>15/04/2021</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A974B958-4EED-4247-BBC5-8E1CA9C9DDDF}" type="slidenum">
              <a:t>‹#›</a:t>
            </a:fld>
            <a:endParaRPr lang="en-GB"/>
          </a:p>
        </p:txBody>
      </p:sp>
    </p:spTree>
    <p:extLst>
      <p:ext uri="{BB962C8B-B14F-4D97-AF65-F5344CB8AC3E}">
        <p14:creationId xmlns:p14="http://schemas.microsoft.com/office/powerpoint/2010/main" val="1854172078"/>
      </p:ext>
    </p:extLst>
  </p:cSld>
  <p:clrMapOvr>
    <a:masterClrMapping/>
  </p:clrMapOvr>
</p:sldLayout>
</file>

<file path=ppt/slideMasters/_rels/slideMaster1.xml.rels><?xml version="1.0" encoding="UTF-8" standalone="yes"?>
<Relationships xmlns="http://schemas.openxmlformats.org/package/2006/relationships"><Relationship Id="rId8" Type="http://purl.oclc.org/ooxml/officeDocument/relationships/slideLayout" Target="../slideLayouts/slideLayout8.xml"/><Relationship Id="rId3" Type="http://purl.oclc.org/ooxml/officeDocument/relationships/slideLayout" Target="../slideLayouts/slideLayout3.xml"/><Relationship Id="rId7" Type="http://purl.oclc.org/ooxml/officeDocument/relationships/slideLayout" Target="../slideLayouts/slideLayout7.xml"/><Relationship Id="rId12" Type="http://purl.oclc.org/ooxml/officeDocument/relationships/theme" Target="../theme/theme1.xml"/><Relationship Id="rId2" Type="http://purl.oclc.org/ooxml/officeDocument/relationships/slideLayout" Target="../slideLayouts/slideLayout2.xml"/><Relationship Id="rId1" Type="http://purl.oclc.org/ooxml/officeDocument/relationships/slideLayout" Target="../slideLayouts/slideLayout1.xml"/><Relationship Id="rId6" Type="http://purl.oclc.org/ooxml/officeDocument/relationships/slideLayout" Target="../slideLayouts/slideLayout6.xml"/><Relationship Id="rId11" Type="http://purl.oclc.org/ooxml/officeDocument/relationships/slideLayout" Target="../slideLayouts/slideLayout11.xml"/><Relationship Id="rId5" Type="http://purl.oclc.org/ooxml/officeDocument/relationships/slideLayout" Target="../slideLayouts/slideLayout5.xml"/><Relationship Id="rId10" Type="http://purl.oclc.org/ooxml/officeDocument/relationships/slideLayout" Target="../slideLayouts/slideLayout10.xml"/><Relationship Id="rId4" Type="http://purl.oclc.org/ooxml/officeDocument/relationships/slideLayout" Target="../slideLayouts/slideLayout4.xml"/><Relationship Id="rId9" Type="http://purl.oclc.org/ooxml/officeDocument/relationships/slideLayout" Target="../slideLayouts/slideLayout9.xml"/></Relationships>
</file>

<file path=ppt/slideMasters/slideMaster1.xml><?xml version="1.0" encoding="utf-8"?>
<p:sldMaster xmlns:a="http://purl.oclc.org/ooxml/drawingml/main" xmlns:r="http://purl.oclc.org/ooxml/officeDocument/relationships" xmlns:p="http://purl.oclc.org/ooxml/presentationml/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n-GB"/>
          </a:p>
        </p:txBody>
      </p:sp>
      <p:sp>
        <p:nvSpPr>
          <p:cNvPr id="3" name="Text Placeholder 2"/>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D3C2113B-E254-4AE4-9B62-DC030FECE190}" type="datetime1">
              <a:rPr lang="en-GB"/>
              <a:pPr lvl="0"/>
              <a:t>15/04/2021</a:t>
            </a:fld>
            <a:endParaRPr lang="en-GB"/>
          </a:p>
        </p:txBody>
      </p:sp>
      <p:sp>
        <p:nvSpPr>
          <p:cNvPr id="5" name="Footer Placeholder 4"/>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1B956989-DE9A-4B36-9C6A-754523BEE0EB}"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
        </a:lnSpc>
        <a:spcBef>
          <a:spcPts val="1000"/>
        </a:spcBef>
        <a:spcAft>
          <a:spcPts val="0"/>
        </a:spcAft>
        <a:buSzPct val="1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
        </a:lnSpc>
        <a:spcBef>
          <a:spcPts val="500"/>
        </a:spcBef>
        <a:spcAft>
          <a:spcPts val="0"/>
        </a:spcAft>
        <a:buSzPct val="1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
        </a:lnSpc>
        <a:spcBef>
          <a:spcPts val="500"/>
        </a:spcBef>
        <a:spcAft>
          <a:spcPts val="0"/>
        </a:spcAft>
        <a:buSzPct val="1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
        </a:lnSpc>
        <a:spcBef>
          <a:spcPts val="500"/>
        </a:spcBef>
        <a:spcAft>
          <a:spcPts val="0"/>
        </a:spcAft>
        <a:buSzPct val="1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
        </a:lnSpc>
        <a:spcBef>
          <a:spcPts val="500"/>
        </a:spcBef>
        <a:spcAft>
          <a:spcPts val="0"/>
        </a:spcAft>
        <a:buSzPct val="1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purl.oclc.org/ooxml/officeDocument/relationships/image" Target="../media/image1.jpeg"/><Relationship Id="rId1" Type="http://purl.oclc.org/ooxml/officeDocument/relationships/slideLayout" Target="../slideLayouts/slideLayout1.xml"/></Relationships>
</file>

<file path=ppt/slides/_rels/slide2.xml.rels><?xml version="1.0" encoding="UTF-8" standalone="yes"?>
<Relationships xmlns="http://schemas.openxmlformats.org/package/2006/relationships"><Relationship Id="rId2" Type="http://purl.oclc.org/ooxml/officeDocument/relationships/image" Target="../media/image2.jpeg"/><Relationship Id="rId1" Type="http://purl.oclc.org/ooxml/officeDocument/relationships/slideLayout" Target="../slideLayouts/slideLayout2.xml"/></Relationships>
</file>

<file path=ppt/slides/_rels/slide3.xml.rels><?xml version="1.0" encoding="UTF-8" standalone="yes"?>
<Relationships xmlns="http://schemas.openxmlformats.org/package/2006/relationships"><Relationship Id="rId1" Type="http://purl.oclc.org/ooxml/officeDocument/relationships/slideLayout" Target="../slideLayouts/slideLayout2.xml"/></Relationships>
</file>

<file path=ppt/slides/_rels/slide4.xml.rels><?xml version="1.0" encoding="UTF-8" standalone="yes"?>
<Relationships xmlns="http://schemas.openxmlformats.org/package/2006/relationships"><Relationship Id="rId1" Type="http://purl.oclc.org/ooxml/officeDocument/relationships/slideLayout" Target="../slideLayouts/slideLayout2.xml"/></Relationships>
</file>

<file path=ppt/slides/_rels/slide5.xml.rels><?xml version="1.0" encoding="UTF-8" standalone="yes"?>
<Relationships xmlns="http://schemas.openxmlformats.org/package/2006/relationships"><Relationship Id="rId1" Type="http://purl.oclc.org/ooxml/officeDocument/relationships/slideLayout" Target="../slideLayouts/slideLayout2.xml"/></Relationships>
</file>

<file path=ppt/slides/_rels/slide6.xml.rels><?xml version="1.0" encoding="UTF-8" standalone="yes"?>
<Relationships xmlns="http://schemas.openxmlformats.org/package/2006/relationships"><Relationship Id="rId1" Type="http://purl.oclc.org/ooxml/officeDocument/relationships/slideLayout" Target="../slideLayouts/slideLayout2.xml"/></Relationships>
</file>

<file path=ppt/slides/_rels/slide7.xml.rels><?xml version="1.0" encoding="UTF-8" standalone="yes"?>
<Relationships xmlns="http://schemas.openxmlformats.org/package/2006/relationships"><Relationship Id="rId1" Type="http://purl.oclc.org/ooxml/officeDocument/relationships/slideLayout" Target="../slideLayouts/slideLayout2.xml"/></Relationships>
</file>

<file path=ppt/slides/_rels/slide8.xml.rels><?xml version="1.0" encoding="UTF-8" standalone="yes"?>
<Relationships xmlns="http://schemas.openxmlformats.org/package/2006/relationships"><Relationship Id="rId1" Type="http://purl.oclc.org/ooxml/officeDocument/relationships/slideLayout" Target="../slideLayouts/slideLayout2.xml"/></Relationships>
</file>

<file path=ppt/slides/_rels/slide9.xml.rels><?xml version="1.0" encoding="UTF-8" standalone="yes"?>
<Relationships xmlns="http://schemas.openxmlformats.org/package/2006/relationships"><Relationship Id="rId1" Type="http://purl.oclc.org/ooxml/officeDocument/relationships/slideLayout" Target="../slideLayouts/slideLayout2.xml"/></Relationships>
</file>

<file path=ppt/slides/_rels/slide10.xml.rels><?xml version="1.0" encoding="UTF-8" standalone="yes"?>
<Relationships xmlns="http://schemas.openxmlformats.org/package/2006/relationships"><Relationship Id="rId2" Type="http://purl.oclc.org/ooxml/officeDocument/relationships/image" Target="../media/image3.png"/><Relationship Id="rId1" Type="http://purl.oclc.org/ooxml/officeDocument/relationships/slideLayout" Target="../slideLayouts/slideLayout2.xml"/></Relationships>
</file>

<file path=ppt/slides/_rels/slide11.xml.rels><?xml version="1.0" encoding="UTF-8" standalone="yes"?>
<Relationships xmlns="http://schemas.openxmlformats.org/package/2006/relationships"><Relationship Id="rId2" Type="http://purl.oclc.org/ooxml/officeDocument/relationships/image" Target="../media/image3.png"/><Relationship Id="rId1" Type="http://purl.oclc.org/ooxml/officeDocument/relationships/slideLayout" Target="../slideLayouts/slideLayout2.xml"/></Relationships>
</file>

<file path=ppt/slides/_rels/slide12.xml.rels><?xml version="1.0" encoding="UTF-8" standalone="yes"?>
<Relationships xmlns="http://schemas.openxmlformats.org/package/2006/relationships"><Relationship Id="rId1" Type="http://purl.oclc.org/ooxml/officeDocument/relationships/slideLayout" Target="../slideLayouts/slideLayout2.xml"/></Relationships>
</file>

<file path=ppt/slides/_rels/slide13.xml.rels><?xml version="1.0" encoding="UTF-8" standalone="yes"?>
<Relationships xmlns="http://schemas.openxmlformats.org/package/2006/relationships"><Relationship Id="rId1" Type="http://purl.oclc.org/ooxml/officeDocument/relationships/slideLayout" Target="../slideLayouts/slideLayout2.xml"/></Relationships>
</file>

<file path=ppt/slides/slide1.xml><?xml version="1.0" encoding="utf-8"?>
<p:sld xmlns:a="http://purl.oclc.org/ooxml/drawingml/main" xmlns:r="http://purl.oclc.org/ooxml/officeDocument/relationships" xmlns:p="http://purl.oclc.org/ooxml/presentationml/main">
  <p:cSld name="Slide1">
    <p:spTree>
      <p:nvGrpSpPr>
        <p:cNvPr id="1" name=""/>
        <p:cNvGrpSpPr/>
        <p:nvPr/>
      </p:nvGrpSpPr>
      <p:grpSpPr>
        <a:xfrm>
          <a:off x="0" y="0"/>
          <a:ext cx="0" cy="0"/>
          <a:chOff x="0" y="0"/>
          <a:chExt cx="0" cy="0"/>
        </a:xfrm>
      </p:grpSpPr>
      <p:sp>
        <p:nvSpPr>
          <p:cNvPr id="2" name="Title 1"/>
          <p:cNvSpPr txBox="1">
            <a:spLocks noGrp="1"/>
          </p:cNvSpPr>
          <p:nvPr>
            <p:ph type="ctrTitle"/>
          </p:nvPr>
        </p:nvSpPr>
        <p:spPr/>
        <p:txBody>
          <a:bodyPr/>
          <a:lstStyle/>
          <a:p>
            <a:pPr lvl="0"/>
            <a:r>
              <a:rPr lang="en-GB" sz="1800">
                <a:solidFill>
                  <a:srgbClr val="FFFFFF"/>
                </a:solidFill>
                <a:latin typeface="BalginText-Light"/>
              </a:rPr>
              <a:t>Relationship and Sex Education</a:t>
            </a:r>
            <a:br>
              <a:rPr lang="en-GB" sz="1800">
                <a:solidFill>
                  <a:srgbClr val="FFFFFF"/>
                </a:solidFill>
                <a:latin typeface="BalginText-Light"/>
              </a:rPr>
            </a:br>
            <a:r>
              <a:rPr lang="en-GB" sz="1800">
                <a:solidFill>
                  <a:srgbClr val="272626"/>
                </a:solidFill>
                <a:latin typeface="Balgin-Light"/>
              </a:rPr>
              <a:t/>
            </a:r>
            <a:br>
              <a:rPr lang="en-GB" sz="1800">
                <a:solidFill>
                  <a:srgbClr val="272626"/>
                </a:solidFill>
                <a:latin typeface="Balgin-Light"/>
              </a:rPr>
            </a:br>
            <a:r>
              <a:rPr lang="en-GB" sz="1800">
                <a:solidFill>
                  <a:srgbClr val="272626"/>
                </a:solidFill>
                <a:latin typeface="CronosPro-Regular"/>
              </a:rPr>
              <a:t/>
            </a:r>
            <a:br>
              <a:rPr lang="en-GB" sz="1800">
                <a:solidFill>
                  <a:srgbClr val="272626"/>
                </a:solidFill>
                <a:latin typeface="CronosPro-Regular"/>
              </a:rPr>
            </a:br>
            <a:r>
              <a:rPr lang="en-GB" sz="1800" i="1">
                <a:solidFill>
                  <a:srgbClr val="272626"/>
                </a:solidFill>
                <a:latin typeface="CronosPro-Italic"/>
              </a:rPr>
              <a:t/>
            </a:r>
            <a:br>
              <a:rPr lang="en-GB" sz="1800" i="1">
                <a:solidFill>
                  <a:srgbClr val="272626"/>
                </a:solidFill>
                <a:latin typeface="CronosPro-Italic"/>
              </a:rPr>
            </a:br>
            <a:endParaRPr lang="en-GB"/>
          </a:p>
        </p:txBody>
      </p:sp>
      <p:sp>
        <p:nvSpPr>
          <p:cNvPr id="3" name="Subtitle 2"/>
          <p:cNvSpPr txBox="1">
            <a:spLocks noGrp="1"/>
          </p:cNvSpPr>
          <p:nvPr>
            <p:ph type="subTitle" idx="1"/>
          </p:nvPr>
        </p:nvSpPr>
        <p:spPr>
          <a:xfrm>
            <a:off x="1524003" y="914400"/>
            <a:ext cx="9144000" cy="4023990"/>
          </a:xfrm>
        </p:spPr>
        <p:txBody>
          <a:bodyPr/>
          <a:lstStyle/>
          <a:p>
            <a:pPr lvl="0"/>
            <a:r>
              <a:rPr lang="en-GB" sz="3200">
                <a:latin typeface="Arial Black" pitchFamily="34"/>
                <a:cs typeface="Times New Roman" pitchFamily="18"/>
              </a:rPr>
              <a:t>A Journey in </a:t>
            </a:r>
            <a:r>
              <a:rPr lang="en-GB" sz="3200">
                <a:solidFill>
                  <a:srgbClr val="FF0000"/>
                </a:solidFill>
                <a:latin typeface="Arial Black" pitchFamily="34"/>
                <a:cs typeface="Times New Roman" pitchFamily="18"/>
              </a:rPr>
              <a:t>Love</a:t>
            </a:r>
            <a:r>
              <a:rPr lang="en-GB" sz="3200">
                <a:latin typeface="Arial Black" pitchFamily="34"/>
                <a:cs typeface="Times New Roman" pitchFamily="18"/>
              </a:rPr>
              <a:t> Programme</a:t>
            </a:r>
            <a:endParaRPr lang="en-GB" sz="3200">
              <a:latin typeface="Calibri" pitchFamily="34"/>
              <a:cs typeface="Times New Roman" pitchFamily="18"/>
            </a:endParaRPr>
          </a:p>
          <a:p>
            <a:pPr lvl="0"/>
            <a:endParaRPr lang="en-GB"/>
          </a:p>
        </p:txBody>
      </p:sp>
      <p:pic>
        <p:nvPicPr>
          <p:cNvPr id="4" name="Picture 3" descr="A Journey in Love: Volume 1 - Book"/>
          <p:cNvPicPr>
            <a:picLocks noChangeAspect="1"/>
          </p:cNvPicPr>
          <p:nvPr/>
        </p:nvPicPr>
        <p:blipFill>
          <a:blip r:embed="rId2"/>
          <a:srcRect/>
          <a:stretch>
            <a:fillRect/>
          </a:stretch>
        </p:blipFill>
        <p:spPr>
          <a:xfrm>
            <a:off x="4376693" y="1633493"/>
            <a:ext cx="3382393" cy="4465472"/>
          </a:xfrm>
          <a:prstGeom prst="rect">
            <a:avLst/>
          </a:prstGeom>
          <a:noFill/>
          <a:ln cap="flat">
            <a:noFill/>
          </a:ln>
        </p:spPr>
      </p:pic>
    </p:spTree>
  </p:cSld>
  <p:clrMapOvr>
    <a:masterClrMapping/>
  </p:clrMapOvr>
  <p:timing>
    <p:tnLst>
      <p:par>
        <p:cTn id="1" dur="indefinite" restart="never" nodeType="tmRoot"/>
      </p:par>
    </p:tnLst>
  </p:timing>
</p:sld>
</file>

<file path=ppt/slides/slide2.xml><?xml version="1.0" encoding="utf-8"?>
<p:sld xmlns:a="http://purl.oclc.org/ooxml/drawingml/main" xmlns:r="http://purl.oclc.org/ooxml/officeDocument/relationships" xmlns:p="http://purl.oclc.org/ooxml/presentationml/main">
  <p:cSld name="Slide23">
    <p:spTree>
      <p:nvGrpSpPr>
        <p:cNvPr id="1" name=""/>
        <p:cNvGrpSpPr/>
        <p:nvPr/>
      </p:nvGrpSpPr>
      <p:grpSpPr>
        <a:xfrm>
          <a:off x="0" y="0"/>
          <a:ext cx="0" cy="0"/>
          <a:chOff x="0" y="0"/>
          <a:chExt cx="0" cy="0"/>
        </a:xfrm>
      </p:grpSpPr>
      <p:pic>
        <p:nvPicPr>
          <p:cNvPr id="2" name="Content Placeholder 3" descr="“Making the sign of the cross when we wake up,before meals, before a danger, to defend against evil,at night before sleep means to tell ourselves and others who we belong to, who we want to be.”Pope Francis#mypic"/>
          <p:cNvPicPr>
            <a:picLocks noGrp="1" noChangeAspect="1"/>
          </p:cNvPicPr>
          <p:nvPr>
            <p:ph idx="1"/>
          </p:nvPr>
        </p:nvPicPr>
        <p:blipFill>
          <a:blip r:embed="rId2"/>
          <a:srcRect/>
          <a:stretch>
            <a:fillRect/>
          </a:stretch>
        </p:blipFill>
        <p:spPr>
          <a:xfrm>
            <a:off x="3807497" y="749506"/>
            <a:ext cx="4047344" cy="5666280"/>
          </a:xfrm>
        </p:spPr>
      </p:pic>
    </p:spTree>
  </p:cSld>
  <p:clrMapOvr>
    <a:masterClrMapping/>
  </p:clrMapOvr>
  <p:timing>
    <p:tnLst>
      <p:par>
        <p:cTn id="1" dur="indefinite" restart="never" nodeType="tmRoot"/>
      </p:par>
    </p:tnLst>
  </p:timing>
</p:sld>
</file>

<file path=ppt/slides/slide3.xml><?xml version="1.0" encoding="utf-8"?>
<p:sld xmlns:a="http://purl.oclc.org/ooxml/drawingml/main" xmlns:r="http://purl.oclc.org/ooxml/officeDocument/relationships" xmlns:p="http://purl.oclc.org/ooxml/presentationml/main">
  <p:cSld name="Slide9">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chorCtr="1"/>
          <a:lstStyle/>
          <a:p>
            <a:pPr lvl="0" algn="ctr"/>
            <a:r>
              <a:rPr lang="en-GB" b="1">
                <a:solidFill>
                  <a:srgbClr val="0070C0"/>
                </a:solidFill>
                <a:latin typeface="Arial Black" pitchFamily="34"/>
                <a:cs typeface="Calibri" pitchFamily="34"/>
              </a:rPr>
              <a:t>DFE GUIDANCE</a:t>
            </a:r>
            <a:r>
              <a:rPr lang="en-GB">
                <a:latin typeface="Calibri" pitchFamily="34"/>
                <a:cs typeface="Calibri" pitchFamily="34"/>
              </a:rPr>
              <a:t/>
            </a:r>
            <a:br>
              <a:rPr lang="en-GB">
                <a:latin typeface="Calibri" pitchFamily="34"/>
                <a:cs typeface="Calibri" pitchFamily="34"/>
              </a:rPr>
            </a:br>
            <a:endParaRPr lang="en-GB"/>
          </a:p>
        </p:txBody>
      </p:sp>
      <p:sp>
        <p:nvSpPr>
          <p:cNvPr id="3" name="Content Placeholder 2"/>
          <p:cNvSpPr txBox="1">
            <a:spLocks noGrp="1"/>
          </p:cNvSpPr>
          <p:nvPr>
            <p:ph idx="1"/>
          </p:nvPr>
        </p:nvSpPr>
        <p:spPr/>
        <p:txBody>
          <a:bodyPr/>
          <a:lstStyle/>
          <a:p>
            <a:pPr marL="0" lvl="0" indent="0" algn="just">
              <a:lnSpc>
                <a:spcPct val="106%"/>
              </a:lnSpc>
              <a:spcAft>
                <a:spcPts val="800"/>
              </a:spcAft>
              <a:buNone/>
            </a:pPr>
            <a:r>
              <a:rPr lang="en-GB"/>
              <a:t>  </a:t>
            </a:r>
            <a:endParaRPr lang="en-GB">
              <a:latin typeface="Calibri" pitchFamily="34"/>
              <a:cs typeface="Calibri" pitchFamily="34"/>
            </a:endParaRPr>
          </a:p>
          <a:p>
            <a:pPr lvl="0" algn="just">
              <a:lnSpc>
                <a:spcPct val="106%"/>
              </a:lnSpc>
              <a:spcAft>
                <a:spcPts val="800"/>
              </a:spcAft>
            </a:pPr>
            <a:r>
              <a:rPr lang="en-GB">
                <a:latin typeface="Calibri" pitchFamily="34"/>
                <a:cs typeface="Calibri" pitchFamily="34"/>
              </a:rPr>
              <a:t>Since September 2020, guidance from the Department for Education for </a:t>
            </a:r>
            <a:r>
              <a:rPr lang="en-GB">
                <a:solidFill>
                  <a:srgbClr val="333333"/>
                </a:solidFill>
                <a:latin typeface="Calibri" pitchFamily="34"/>
                <a:cs typeface="Calibri" pitchFamily="34"/>
              </a:rPr>
              <a:t>Relationships Education, Relationships and Sex Education (RSE) and Health Education</a:t>
            </a:r>
            <a:r>
              <a:rPr lang="en-GB">
                <a:latin typeface="Calibri" pitchFamily="34"/>
                <a:cs typeface="Calibri" pitchFamily="34"/>
              </a:rPr>
              <a:t> became mandatory for all Schools, including Catholic Schools.</a:t>
            </a:r>
            <a:endParaRPr lang="en-GB">
              <a:latin typeface="Calibri" pitchFamily="34"/>
              <a:cs typeface="Times New Roman" pitchFamily="18"/>
            </a:endParaRPr>
          </a:p>
          <a:p>
            <a:pPr lvl="0"/>
            <a:endParaRPr lang="en-GB"/>
          </a:p>
        </p:txBody>
      </p:sp>
    </p:spTree>
  </p:cSld>
  <p:clrMapOvr>
    <a:masterClrMapping/>
  </p:clrMapOvr>
  <p:timing>
    <p:tnLst>
      <p:par>
        <p:cTn id="1" dur="indefinite" restart="never" nodeType="tmRoot"/>
      </p:par>
    </p:tnLst>
  </p:timing>
</p:sld>
</file>

<file path=ppt/slides/slide4.xml><?xml version="1.0" encoding="utf-8"?>
<p:sld xmlns:a="http://purl.oclc.org/ooxml/drawingml/main" xmlns:r="http://purl.oclc.org/ooxml/officeDocument/relationships" xmlns:p="http://purl.oclc.org/ooxml/presentationml/main">
  <p:cSld name="Slide10">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chorCtr="1">
            <a:normAutofit fontScale="90%"/>
          </a:bodyPr>
          <a:lstStyle/>
          <a:p>
            <a:pPr lvl="0" algn="ctr"/>
            <a:r>
              <a:rPr lang="en-GB" sz="2300" b="1">
                <a:solidFill>
                  <a:srgbClr val="0070C0"/>
                </a:solidFill>
                <a:latin typeface="Arial Black" pitchFamily="34"/>
                <a:cs typeface="Calibri" pitchFamily="34"/>
              </a:rPr>
              <a:t>         </a:t>
            </a:r>
            <a:br>
              <a:rPr lang="en-GB" sz="2300" b="1">
                <a:solidFill>
                  <a:srgbClr val="0070C0"/>
                </a:solidFill>
                <a:latin typeface="Arial Black" pitchFamily="34"/>
                <a:cs typeface="Calibri" pitchFamily="34"/>
              </a:rPr>
            </a:br>
            <a:r>
              <a:rPr lang="en-GB" sz="2300" b="1">
                <a:solidFill>
                  <a:srgbClr val="0070C0"/>
                </a:solidFill>
                <a:latin typeface="Arial Black" pitchFamily="34"/>
                <a:cs typeface="Calibri" pitchFamily="34"/>
              </a:rPr>
              <a:t/>
            </a:r>
            <a:br>
              <a:rPr lang="en-GB" sz="2300" b="1">
                <a:solidFill>
                  <a:srgbClr val="0070C0"/>
                </a:solidFill>
                <a:latin typeface="Arial Black" pitchFamily="34"/>
                <a:cs typeface="Calibri" pitchFamily="34"/>
              </a:rPr>
            </a:br>
            <a:r>
              <a:rPr lang="en-GB" sz="2300" b="1">
                <a:solidFill>
                  <a:srgbClr val="0070C0"/>
                </a:solidFill>
                <a:latin typeface="Arial Black" pitchFamily="34"/>
                <a:cs typeface="Calibri" pitchFamily="34"/>
              </a:rPr>
              <a:t/>
            </a:r>
            <a:br>
              <a:rPr lang="en-GB" sz="2300" b="1">
                <a:solidFill>
                  <a:srgbClr val="0070C0"/>
                </a:solidFill>
                <a:latin typeface="Arial Black" pitchFamily="34"/>
                <a:cs typeface="Calibri" pitchFamily="34"/>
              </a:rPr>
            </a:br>
            <a:r>
              <a:rPr lang="en-GB" sz="3600" b="1">
                <a:solidFill>
                  <a:srgbClr val="2F5496"/>
                </a:solidFill>
                <a:latin typeface="Calibri" pitchFamily="34"/>
                <a:cs typeface="Times New Roman" pitchFamily="18"/>
              </a:rPr>
              <a:t>SUMMARY OF DFE CONTENT FOR PRIMARY SCHOOLS</a:t>
            </a:r>
            <a:r>
              <a:rPr lang="en-GB" sz="1000" b="1">
                <a:solidFill>
                  <a:srgbClr val="2F5496"/>
                </a:solidFill>
                <a:latin typeface="Calibri" pitchFamily="34"/>
                <a:cs typeface="Times New Roman" pitchFamily="18"/>
              </a:rPr>
              <a:t/>
            </a:r>
            <a:br>
              <a:rPr lang="en-GB" sz="1000" b="1">
                <a:solidFill>
                  <a:srgbClr val="2F5496"/>
                </a:solidFill>
                <a:latin typeface="Calibri" pitchFamily="34"/>
                <a:cs typeface="Times New Roman" pitchFamily="18"/>
              </a:rPr>
            </a:br>
            <a:r>
              <a:rPr lang="en-GB" sz="2300" b="1">
                <a:solidFill>
                  <a:srgbClr val="0070C0"/>
                </a:solidFill>
                <a:latin typeface="Arial Black" pitchFamily="34"/>
                <a:cs typeface="Calibri" pitchFamily="34"/>
              </a:rPr>
              <a:t> </a:t>
            </a:r>
            <a:br>
              <a:rPr lang="en-GB" sz="2300" b="1">
                <a:solidFill>
                  <a:srgbClr val="0070C0"/>
                </a:solidFill>
                <a:latin typeface="Arial Black" pitchFamily="34"/>
                <a:cs typeface="Calibri" pitchFamily="34"/>
              </a:rPr>
            </a:br>
            <a:r>
              <a:rPr lang="en-GB" sz="2300">
                <a:latin typeface="Calibri" pitchFamily="34"/>
                <a:cs typeface="Calibri" pitchFamily="34"/>
              </a:rPr>
              <a:t/>
            </a:r>
            <a:br>
              <a:rPr lang="en-GB" sz="2300">
                <a:latin typeface="Calibri" pitchFamily="34"/>
                <a:cs typeface="Calibri" pitchFamily="34"/>
              </a:rPr>
            </a:br>
            <a:endParaRPr lang="en-GB" sz="2300"/>
          </a:p>
        </p:txBody>
      </p:sp>
      <p:sp>
        <p:nvSpPr>
          <p:cNvPr id="3" name="Content Placeholder 2"/>
          <p:cNvSpPr txBox="1">
            <a:spLocks noGrp="1"/>
          </p:cNvSpPr>
          <p:nvPr>
            <p:ph idx="1"/>
          </p:nvPr>
        </p:nvSpPr>
        <p:spPr/>
        <p:txBody>
          <a:bodyPr/>
          <a:lstStyle/>
          <a:p>
            <a:pPr marL="342900" lvl="0" indent="-342900" algn="just">
              <a:spcBef>
                <a:spcPts val="1200"/>
              </a:spcBef>
              <a:spcAft>
                <a:spcPts val="300"/>
              </a:spcAft>
              <a:buFont typeface="Calibri Light"/>
              <a:buAutoNum type="arabicPeriod"/>
            </a:pPr>
            <a:r>
              <a:rPr lang="en-GB" sz="1800" b="1">
                <a:solidFill>
                  <a:srgbClr val="2F5496"/>
                </a:solidFill>
                <a:latin typeface="Calibri" pitchFamily="34"/>
                <a:cs typeface="Times New Roman" pitchFamily="18"/>
              </a:rPr>
              <a:t>Relationship Education</a:t>
            </a:r>
          </a:p>
          <a:p>
            <a:pPr lvl="0" algn="just"/>
            <a:r>
              <a:rPr lang="en-GB" sz="1800">
                <a:latin typeface="Calibri" pitchFamily="34"/>
              </a:rPr>
              <a:t>Relationships Education and  Relationships and Sex Education will put in place the building blocks needed for positive and safe relationships, including with family, friends and online.</a:t>
            </a:r>
          </a:p>
          <a:p>
            <a:pPr lvl="0" algn="just"/>
            <a:r>
              <a:rPr lang="en-GB" sz="1800">
                <a:latin typeface="Calibri" pitchFamily="34"/>
              </a:rPr>
              <a:t> Children will be taught what a relationship is, what friendship is, what family means and who can support them. In an age-appropriate ways, children will cover how to </a:t>
            </a:r>
            <a:r>
              <a:rPr lang="en-GB" sz="1800" b="1">
                <a:latin typeface="Calibri" pitchFamily="34"/>
              </a:rPr>
              <a:t>treat each other with kindness, consideration and respect. </a:t>
            </a:r>
            <a:r>
              <a:rPr lang="en-GB" sz="1800">
                <a:latin typeface="Calibri" pitchFamily="34"/>
              </a:rPr>
              <a:t>By the end of primary school, pupils will have been taught content on: </a:t>
            </a:r>
            <a:endParaRPr lang="en-GB" sz="1800">
              <a:latin typeface="Times New Roman" pitchFamily="18"/>
            </a:endParaRPr>
          </a:p>
          <a:p>
            <a:pPr marL="342900" lvl="0" indent="-342900" algn="just">
              <a:buFont typeface="Symbol" pitchFamily="18"/>
              <a:buChar char=""/>
            </a:pPr>
            <a:r>
              <a:rPr lang="en-GB" sz="2000" b="1">
                <a:latin typeface="Calibri" pitchFamily="34"/>
              </a:rPr>
              <a:t>families and people who care for me</a:t>
            </a:r>
            <a:endParaRPr lang="en-GB" sz="2000" b="1">
              <a:latin typeface="Times New Roman" pitchFamily="18"/>
            </a:endParaRPr>
          </a:p>
          <a:p>
            <a:pPr marL="342900" lvl="0" indent="-342900" algn="just">
              <a:buFont typeface="Symbol" pitchFamily="18"/>
              <a:buChar char=""/>
            </a:pPr>
            <a:r>
              <a:rPr lang="en-GB" sz="2000" b="1">
                <a:latin typeface="Calibri" pitchFamily="34"/>
              </a:rPr>
              <a:t>caring friendships</a:t>
            </a:r>
            <a:endParaRPr lang="en-GB" sz="2000" b="1">
              <a:latin typeface="Times New Roman" pitchFamily="18"/>
            </a:endParaRPr>
          </a:p>
          <a:p>
            <a:pPr marL="342900" lvl="0" indent="-342900" algn="just">
              <a:buFont typeface="Symbol" pitchFamily="18"/>
              <a:buChar char=""/>
            </a:pPr>
            <a:r>
              <a:rPr lang="en-GB" sz="2000" b="1">
                <a:latin typeface="Calibri" pitchFamily="34"/>
              </a:rPr>
              <a:t>respectful relationships</a:t>
            </a:r>
            <a:endParaRPr lang="en-GB" sz="2000" b="1">
              <a:latin typeface="Times New Roman" pitchFamily="18"/>
            </a:endParaRPr>
          </a:p>
          <a:p>
            <a:pPr marL="342900" lvl="0" indent="-342900" algn="just">
              <a:buFont typeface="Symbol" pitchFamily="18"/>
              <a:buChar char=""/>
            </a:pPr>
            <a:r>
              <a:rPr lang="en-GB" sz="2000" b="1">
                <a:latin typeface="Calibri" pitchFamily="34"/>
              </a:rPr>
              <a:t>online relationships</a:t>
            </a:r>
            <a:endParaRPr lang="en-GB" sz="2000" b="1">
              <a:latin typeface="Times New Roman" pitchFamily="18"/>
            </a:endParaRPr>
          </a:p>
          <a:p>
            <a:pPr marL="342900" lvl="0" indent="-342900" algn="just">
              <a:buFont typeface="Symbol" pitchFamily="18"/>
              <a:buChar char=""/>
            </a:pPr>
            <a:r>
              <a:rPr lang="en-GB" sz="2000" b="1">
                <a:latin typeface="Calibri" pitchFamily="34"/>
              </a:rPr>
              <a:t>being safe</a:t>
            </a:r>
            <a:endParaRPr lang="en-GB" sz="2000" b="1">
              <a:latin typeface="Times New Roman" pitchFamily="18"/>
            </a:endParaRPr>
          </a:p>
          <a:p>
            <a:pPr lvl="0"/>
            <a:endParaRPr lang="en-GB"/>
          </a:p>
        </p:txBody>
      </p:sp>
    </p:spTree>
  </p:cSld>
  <p:clrMapOvr>
    <a:masterClrMapping/>
  </p:clrMapOvr>
  <p:timing>
    <p:tnLst>
      <p:par>
        <p:cTn id="1" dur="indefinite" restart="never" nodeType="tmRoot"/>
      </p:par>
    </p:tnLst>
  </p:timing>
</p:sld>
</file>

<file path=ppt/slides/slide5.xml><?xml version="1.0" encoding="utf-8"?>
<p:sld xmlns:a="http://purl.oclc.org/ooxml/drawingml/main" xmlns:r="http://purl.oclc.org/ooxml/officeDocument/relationships" xmlns:p="http://purl.oclc.org/ooxml/presentationml/main">
  <p:cSld name="Slide11">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sz="3600" b="1">
                <a:solidFill>
                  <a:srgbClr val="2F5496"/>
                </a:solidFill>
                <a:latin typeface="Calibri" pitchFamily="34"/>
                <a:cs typeface="Times New Roman" pitchFamily="18"/>
              </a:rPr>
              <a:t>SUMMARY OF DFE CONTENT FOR PRIMARY SCHOOLS</a:t>
            </a:r>
            <a:endParaRPr lang="en-GB" sz="3600" b="1"/>
          </a:p>
        </p:txBody>
      </p:sp>
      <p:sp>
        <p:nvSpPr>
          <p:cNvPr id="3" name="Content Placeholder 2"/>
          <p:cNvSpPr txBox="1">
            <a:spLocks noGrp="1"/>
          </p:cNvSpPr>
          <p:nvPr>
            <p:ph idx="1"/>
          </p:nvPr>
        </p:nvSpPr>
        <p:spPr/>
        <p:txBody>
          <a:bodyPr/>
          <a:lstStyle/>
          <a:p>
            <a:pPr marL="0" lvl="0" indent="0" algn="just">
              <a:lnSpc>
                <a:spcPct val="80%"/>
              </a:lnSpc>
              <a:spcBef>
                <a:spcPts val="1200"/>
              </a:spcBef>
              <a:spcAft>
                <a:spcPts val="300"/>
              </a:spcAft>
              <a:buNone/>
            </a:pPr>
            <a:r>
              <a:rPr lang="en-GB" sz="1800" b="1">
                <a:solidFill>
                  <a:srgbClr val="2F5496"/>
                </a:solidFill>
                <a:latin typeface="Calibri" pitchFamily="34"/>
                <a:cs typeface="Times New Roman" pitchFamily="18"/>
              </a:rPr>
              <a:t>2.</a:t>
            </a:r>
          </a:p>
          <a:p>
            <a:pPr lvl="0" algn="just">
              <a:lnSpc>
                <a:spcPct val="80%"/>
              </a:lnSpc>
            </a:pPr>
            <a:r>
              <a:rPr lang="en-GB" sz="1800">
                <a:latin typeface="Calibri" pitchFamily="34"/>
              </a:rPr>
              <a:t>Health Education aims to give your child the information they need to make good decisions about their own health and wellbeing, to recognise issues in themselves and others, and to seek support as early as possible when issues arise. By the end of primary school, children will have been taught content on:</a:t>
            </a:r>
            <a:endParaRPr lang="en-GB" sz="1800">
              <a:latin typeface="Times New Roman" pitchFamily="18"/>
            </a:endParaRPr>
          </a:p>
          <a:p>
            <a:pPr marL="342900" lvl="0" indent="-342900" algn="just">
              <a:lnSpc>
                <a:spcPct val="80%"/>
              </a:lnSpc>
              <a:buFont typeface="Symbol" pitchFamily="18"/>
              <a:buChar char=""/>
            </a:pPr>
            <a:r>
              <a:rPr lang="en-GB" sz="2000" b="1">
                <a:latin typeface="Calibri" pitchFamily="34"/>
              </a:rPr>
              <a:t>mental wellbeing</a:t>
            </a:r>
            <a:endParaRPr lang="en-GB" sz="2000" b="1">
              <a:latin typeface="Times New Roman" pitchFamily="18"/>
            </a:endParaRPr>
          </a:p>
          <a:p>
            <a:pPr marL="342900" lvl="0" indent="-342900" algn="just">
              <a:lnSpc>
                <a:spcPct val="80%"/>
              </a:lnSpc>
              <a:buFont typeface="Symbol" pitchFamily="18"/>
              <a:buChar char=""/>
            </a:pPr>
            <a:r>
              <a:rPr lang="en-GB" sz="2000" b="1">
                <a:latin typeface="Calibri" pitchFamily="34"/>
              </a:rPr>
              <a:t>internet safety and harms</a:t>
            </a:r>
            <a:endParaRPr lang="en-GB" sz="2000" b="1">
              <a:latin typeface="Times New Roman" pitchFamily="18"/>
            </a:endParaRPr>
          </a:p>
          <a:p>
            <a:pPr marL="342900" lvl="0" indent="-342900" algn="just">
              <a:lnSpc>
                <a:spcPct val="80%"/>
              </a:lnSpc>
              <a:buFont typeface="Symbol" pitchFamily="18"/>
              <a:buChar char=""/>
            </a:pPr>
            <a:r>
              <a:rPr lang="en-GB" sz="2000" b="1">
                <a:latin typeface="Calibri" pitchFamily="34"/>
              </a:rPr>
              <a:t>physical health and fitness</a:t>
            </a:r>
            <a:endParaRPr lang="en-GB" sz="2000" b="1">
              <a:latin typeface="Times New Roman" pitchFamily="18"/>
            </a:endParaRPr>
          </a:p>
          <a:p>
            <a:pPr marL="342900" lvl="0" indent="-342900" algn="just">
              <a:lnSpc>
                <a:spcPct val="80%"/>
              </a:lnSpc>
              <a:buFont typeface="Symbol" pitchFamily="18"/>
              <a:buChar char=""/>
            </a:pPr>
            <a:r>
              <a:rPr lang="en-GB" sz="2000" b="1">
                <a:latin typeface="Calibri" pitchFamily="34"/>
              </a:rPr>
              <a:t>healthy eating</a:t>
            </a:r>
            <a:endParaRPr lang="en-GB" sz="2000" b="1">
              <a:latin typeface="Times New Roman" pitchFamily="18"/>
            </a:endParaRPr>
          </a:p>
          <a:p>
            <a:pPr marL="342900" lvl="0" indent="-342900" algn="just">
              <a:lnSpc>
                <a:spcPct val="80%"/>
              </a:lnSpc>
              <a:buFont typeface="Symbol" pitchFamily="18"/>
              <a:buChar char=""/>
            </a:pPr>
            <a:r>
              <a:rPr lang="en-GB" sz="2000" b="1">
                <a:latin typeface="Calibri" pitchFamily="34"/>
              </a:rPr>
              <a:t>facts and risks associated with drugs, alcohol and tobacco</a:t>
            </a:r>
            <a:endParaRPr lang="en-GB" sz="2000" b="1">
              <a:latin typeface="Times New Roman" pitchFamily="18"/>
            </a:endParaRPr>
          </a:p>
          <a:p>
            <a:pPr marL="342900" lvl="0" indent="-342900" algn="just">
              <a:lnSpc>
                <a:spcPct val="80%"/>
              </a:lnSpc>
              <a:buFont typeface="Symbol" pitchFamily="18"/>
              <a:buChar char=""/>
            </a:pPr>
            <a:r>
              <a:rPr lang="en-GB" sz="2000" b="1">
                <a:latin typeface="Calibri" pitchFamily="34"/>
              </a:rPr>
              <a:t>health and prevention</a:t>
            </a:r>
            <a:endParaRPr lang="en-GB" sz="2000" b="1">
              <a:latin typeface="Times New Roman" pitchFamily="18"/>
            </a:endParaRPr>
          </a:p>
          <a:p>
            <a:pPr marL="342900" lvl="0" indent="-342900" algn="just">
              <a:lnSpc>
                <a:spcPct val="80%"/>
              </a:lnSpc>
              <a:buFont typeface="Symbol" pitchFamily="18"/>
              <a:buChar char=""/>
            </a:pPr>
            <a:r>
              <a:rPr lang="en-GB" sz="2000" b="1">
                <a:latin typeface="Calibri" pitchFamily="34"/>
              </a:rPr>
              <a:t>basic first aid</a:t>
            </a:r>
            <a:endParaRPr lang="en-GB" sz="2000" b="1">
              <a:latin typeface="Times New Roman" pitchFamily="18"/>
            </a:endParaRPr>
          </a:p>
          <a:p>
            <a:pPr marL="342900" lvl="0" indent="-342900" algn="just">
              <a:lnSpc>
                <a:spcPct val="80%"/>
              </a:lnSpc>
              <a:buFont typeface="Symbol" pitchFamily="18"/>
              <a:buChar char=""/>
            </a:pPr>
            <a:r>
              <a:rPr lang="en-GB" sz="2000" b="1">
                <a:latin typeface="Calibri" pitchFamily="34"/>
              </a:rPr>
              <a:t>changing adolescent body</a:t>
            </a:r>
            <a:endParaRPr lang="en-GB" sz="2000" b="1">
              <a:latin typeface="Times New Roman" pitchFamily="18"/>
            </a:endParaRPr>
          </a:p>
          <a:p>
            <a:pPr lvl="0">
              <a:lnSpc>
                <a:spcPct val="80%"/>
              </a:lnSpc>
            </a:pPr>
            <a:endParaRPr lang="en-GB"/>
          </a:p>
        </p:txBody>
      </p:sp>
    </p:spTree>
  </p:cSld>
  <p:clrMapOvr>
    <a:masterClrMapping/>
  </p:clrMapOvr>
  <p:timing>
    <p:tnLst>
      <p:par>
        <p:cTn id="1" dur="indefinite" restart="never" nodeType="tmRoot"/>
      </p:par>
    </p:tnLst>
  </p:timing>
</p:sld>
</file>

<file path=ppt/slides/slide6.xml><?xml version="1.0" encoding="utf-8"?>
<p:sld xmlns:a="http://purl.oclc.org/ooxml/drawingml/main" xmlns:r="http://purl.oclc.org/ooxml/officeDocument/relationships" xmlns:p="http://purl.oclc.org/ooxml/presentationml/main">
  <p:cSld name="Slide14">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chorCtr="1"/>
          <a:lstStyle/>
          <a:p>
            <a:pPr lvl="0" algn="ctr"/>
            <a:r>
              <a:rPr lang="en-GB" b="1">
                <a:solidFill>
                  <a:srgbClr val="0070C0"/>
                </a:solidFill>
              </a:rPr>
              <a:t>Catholic Education Service</a:t>
            </a:r>
          </a:p>
        </p:txBody>
      </p:sp>
      <p:sp>
        <p:nvSpPr>
          <p:cNvPr id="3" name="Content Placeholder 2"/>
          <p:cNvSpPr txBox="1">
            <a:spLocks noGrp="1"/>
          </p:cNvSpPr>
          <p:nvPr>
            <p:ph idx="1"/>
          </p:nvPr>
        </p:nvSpPr>
        <p:spPr/>
        <p:txBody>
          <a:bodyPr/>
          <a:lstStyle/>
          <a:p>
            <a:pPr marL="0" lvl="0" indent="0">
              <a:buNone/>
            </a:pPr>
            <a:r>
              <a:rPr lang="en-GB" sz="1800">
                <a:latin typeface="Calibri" pitchFamily="34"/>
              </a:rPr>
              <a:t>This initiative has been welcomed by the Catholic Education Service (CES), who state clearly that</a:t>
            </a:r>
            <a:r>
              <a:rPr lang="en-GB" sz="1800" b="1">
                <a:solidFill>
                  <a:srgbClr val="FF0000"/>
                </a:solidFill>
                <a:latin typeface="Calibri" pitchFamily="34"/>
              </a:rPr>
              <a:t>, Catholic schools are also required to deliver RSE in accordance with the teaching of the Church. RSE is part of the mission of Catholic schools to educate the whole person. It should be carried out as part of the holistic education, which seeks to form as well as inform young people in preparation for adult life. </a:t>
            </a:r>
          </a:p>
          <a:p>
            <a:pPr lvl="0" indent="0" algn="just">
              <a:buNone/>
            </a:pPr>
            <a:r>
              <a:rPr lang="en-GB" sz="1800" b="1">
                <a:solidFill>
                  <a:srgbClr val="2F5496"/>
                </a:solidFill>
                <a:latin typeface="Calibri" pitchFamily="34"/>
              </a:rPr>
              <a:t>The CES offers perspectives on the provision of outstanding Relationships Education, Relationships, Sex Education, and Health Education in Catholic schools. To  to be fully effective it needs to:</a:t>
            </a:r>
            <a:endParaRPr lang="en-GB" sz="1800">
              <a:latin typeface="Calibri" pitchFamily="34"/>
            </a:endParaRPr>
          </a:p>
          <a:p>
            <a:pPr marL="342900" lvl="0" indent="-342900" algn="just">
              <a:buFont typeface="Symbol" pitchFamily="18"/>
              <a:buChar char=""/>
            </a:pPr>
            <a:r>
              <a:rPr lang="en-GB" sz="2000" b="1">
                <a:latin typeface="Calibri" pitchFamily="34"/>
              </a:rPr>
              <a:t>Be faithful to the Church's vision of human wholeness whilst recognising the contemporary context in which we live today;</a:t>
            </a:r>
            <a:endParaRPr lang="en-GB" sz="2000" b="1">
              <a:latin typeface="Times New Roman" pitchFamily="18"/>
            </a:endParaRPr>
          </a:p>
          <a:p>
            <a:pPr marL="342900" lvl="0" indent="-342900" algn="just">
              <a:buFont typeface="Symbol" pitchFamily="18"/>
              <a:buChar char=""/>
            </a:pPr>
            <a:r>
              <a:rPr lang="en-GB" sz="2000" b="1">
                <a:latin typeface="Calibri" pitchFamily="34"/>
              </a:rPr>
              <a:t>Involve parents as they are primary educators of their child;</a:t>
            </a:r>
            <a:endParaRPr lang="en-GB" sz="2000" b="1">
              <a:latin typeface="Times New Roman" pitchFamily="18"/>
            </a:endParaRPr>
          </a:p>
          <a:p>
            <a:pPr marL="342900" lvl="0" indent="-342900" algn="just">
              <a:buFont typeface="Symbol" pitchFamily="18"/>
              <a:buChar char=""/>
            </a:pPr>
            <a:r>
              <a:rPr lang="en-GB" sz="2000" b="1">
                <a:latin typeface="Calibri" pitchFamily="34"/>
              </a:rPr>
              <a:t>Provide a positive view of human sexuality and dignity of the human person;</a:t>
            </a:r>
            <a:endParaRPr lang="en-GB" sz="2000" b="1">
              <a:latin typeface="Times New Roman" pitchFamily="18"/>
            </a:endParaRPr>
          </a:p>
          <a:p>
            <a:pPr marL="342900" lvl="0" indent="-342900" algn="just">
              <a:buFont typeface="Symbol" pitchFamily="18"/>
              <a:buChar char=""/>
            </a:pPr>
            <a:r>
              <a:rPr lang="en-GB" sz="2000" b="1">
                <a:latin typeface="Calibri" pitchFamily="34"/>
              </a:rPr>
              <a:t>Equip young people with the ability to make practical judgments about the right thing to do in particular circumstances;</a:t>
            </a:r>
            <a:endParaRPr lang="en-GB" sz="2000" b="1">
              <a:latin typeface="Times New Roman" pitchFamily="18"/>
            </a:endParaRPr>
          </a:p>
          <a:p>
            <a:pPr marL="342900" lvl="0" indent="-342900" algn="just">
              <a:buFont typeface="Symbol" pitchFamily="18"/>
              <a:buChar char=""/>
            </a:pPr>
            <a:r>
              <a:rPr lang="en-GB" sz="2000" b="1">
                <a:latin typeface="Calibri" pitchFamily="34"/>
              </a:rPr>
              <a:t>Explore and promote virtues which are essential to promoting respect and dignity;</a:t>
            </a:r>
            <a:endParaRPr lang="en-GB" sz="2000" b="1">
              <a:latin typeface="Times New Roman" pitchFamily="18"/>
            </a:endParaRPr>
          </a:p>
          <a:p>
            <a:pPr lvl="0"/>
            <a:endParaRPr lang="en-GB" sz="1800">
              <a:solidFill>
                <a:srgbClr val="333333"/>
              </a:solidFill>
              <a:latin typeface="Calibri" pitchFamily="34"/>
            </a:endParaRPr>
          </a:p>
        </p:txBody>
      </p:sp>
    </p:spTree>
  </p:cSld>
  <p:clrMapOvr>
    <a:masterClrMapping/>
  </p:clrMapOvr>
  <p:timing>
    <p:tnLst>
      <p:par>
        <p:cTn id="1" dur="indefinite" restart="never" nodeType="tmRoot"/>
      </p:par>
    </p:tnLst>
  </p:timing>
</p:sld>
</file>

<file path=ppt/slides/slide7.xml><?xml version="1.0" encoding="utf-8"?>
<p:sld xmlns:a="http://purl.oclc.org/ooxml/drawingml/main" xmlns:r="http://purl.oclc.org/ooxml/officeDocument/relationships" xmlns:p="http://purl.oclc.org/ooxml/presentationml/main">
  <p:cSld name="Slide12">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chorCtr="1"/>
          <a:lstStyle/>
          <a:p>
            <a:pPr lvl="0" algn="ctr"/>
            <a:r>
              <a:rPr lang="en-GB" b="1">
                <a:solidFill>
                  <a:srgbClr val="0070C0"/>
                </a:solidFill>
              </a:rPr>
              <a:t>Catholic Education Service</a:t>
            </a:r>
            <a:endParaRPr lang="en-GB"/>
          </a:p>
        </p:txBody>
      </p:sp>
      <p:sp>
        <p:nvSpPr>
          <p:cNvPr id="3" name="Content Placeholder 2"/>
          <p:cNvSpPr txBox="1">
            <a:spLocks noGrp="1"/>
          </p:cNvSpPr>
          <p:nvPr>
            <p:ph idx="1"/>
          </p:nvPr>
        </p:nvSpPr>
        <p:spPr/>
        <p:txBody>
          <a:bodyPr/>
          <a:lstStyle/>
          <a:p>
            <a:pPr marL="342900" lvl="0" indent="-342900" algn="just">
              <a:buFont typeface="Symbol" pitchFamily="18"/>
              <a:buChar char=""/>
            </a:pPr>
            <a:r>
              <a:rPr lang="en-GB" sz="2000" b="1">
                <a:latin typeface="Calibri" pitchFamily="34"/>
              </a:rPr>
              <a:t>Be part of the cross-curricular work in both primary and secondary schools;</a:t>
            </a:r>
            <a:endParaRPr lang="en-GB" sz="2000" b="1">
              <a:latin typeface="Times New Roman" pitchFamily="18"/>
            </a:endParaRPr>
          </a:p>
          <a:p>
            <a:pPr marL="342900" lvl="0" indent="-342900" algn="just">
              <a:buFont typeface="Symbol" pitchFamily="18"/>
              <a:buChar char=""/>
            </a:pPr>
            <a:r>
              <a:rPr lang="en-GB" sz="2000" b="1">
                <a:latin typeface="Calibri" pitchFamily="34"/>
              </a:rPr>
              <a:t>Be sensitive to the needs of the individual pupil and recognise the mix of pupils with different sexual orientations, genders and family backgrounds in each class;</a:t>
            </a:r>
            <a:endParaRPr lang="en-GB" sz="2000" b="1">
              <a:latin typeface="Times New Roman" pitchFamily="18"/>
            </a:endParaRPr>
          </a:p>
          <a:p>
            <a:pPr marL="342900" lvl="0" indent="-342900" algn="just">
              <a:buFont typeface="Symbol" pitchFamily="18"/>
              <a:buChar char=""/>
            </a:pPr>
            <a:r>
              <a:rPr lang="en-GB" sz="2000" b="1">
                <a:latin typeface="Calibri" pitchFamily="34"/>
              </a:rPr>
              <a:t>Be taken seriously by governors and teachers as an integrated part of the broad and balanced curriculum that Catholic schools offer;</a:t>
            </a:r>
            <a:endParaRPr lang="en-GB" sz="2000" b="1">
              <a:latin typeface="Times New Roman" pitchFamily="18"/>
            </a:endParaRPr>
          </a:p>
          <a:p>
            <a:pPr marL="342900" lvl="0" indent="-342900" algn="just">
              <a:buFont typeface="Symbol" pitchFamily="18"/>
              <a:buChar char=""/>
            </a:pPr>
            <a:r>
              <a:rPr lang="en-GB" sz="2000" b="1">
                <a:latin typeface="Calibri" pitchFamily="34"/>
              </a:rPr>
              <a:t>Be delivered by competent professionals who understand the Church's teaching.</a:t>
            </a:r>
            <a:endParaRPr lang="en-GB" sz="2000" b="1">
              <a:latin typeface="Times New Roman" pitchFamily="18"/>
            </a:endParaRPr>
          </a:p>
          <a:p>
            <a:pPr lvl="0"/>
            <a:endParaRPr lang="en-GB"/>
          </a:p>
        </p:txBody>
      </p:sp>
    </p:spTree>
  </p:cSld>
  <p:clrMapOvr>
    <a:masterClrMapping/>
  </p:clrMapOvr>
  <p:timing>
    <p:tnLst>
      <p:par>
        <p:cTn id="1" dur="indefinite" restart="never" nodeType="tmRoot"/>
      </p:par>
    </p:tnLst>
  </p:timing>
</p:sld>
</file>

<file path=ppt/slides/slide8.xml><?xml version="1.0" encoding="utf-8"?>
<p:sld xmlns:a="http://purl.oclc.org/ooxml/drawingml/main" xmlns:r="http://purl.oclc.org/ooxml/officeDocument/relationships" xmlns:p="http://purl.oclc.org/ooxml/presentationml/main">
  <p:cSld name="Slide13">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chorCtr="1"/>
          <a:lstStyle/>
          <a:p>
            <a:pPr lvl="0" algn="ctr"/>
            <a:r>
              <a:rPr lang="en-GB"/>
              <a:t> </a:t>
            </a:r>
            <a:r>
              <a:rPr lang="en-GB" b="1">
                <a:solidFill>
                  <a:srgbClr val="0070C0"/>
                </a:solidFill>
              </a:rPr>
              <a:t>Catholic Education Service</a:t>
            </a:r>
            <a:endParaRPr lang="en-GB"/>
          </a:p>
        </p:txBody>
      </p:sp>
      <p:sp>
        <p:nvSpPr>
          <p:cNvPr id="3" name="Content Placeholder 2"/>
          <p:cNvSpPr txBox="1">
            <a:spLocks noGrp="1"/>
          </p:cNvSpPr>
          <p:nvPr>
            <p:ph idx="1"/>
          </p:nvPr>
        </p:nvSpPr>
        <p:spPr/>
        <p:txBody>
          <a:bodyPr/>
          <a:lstStyle/>
          <a:p>
            <a:pPr marL="0" lvl="0" indent="0" algn="just">
              <a:buNone/>
            </a:pPr>
            <a:r>
              <a:rPr lang="en-GB" sz="1800">
                <a:latin typeface="Calibri" pitchFamily="34"/>
              </a:rPr>
              <a:t>The CES further accentuates </a:t>
            </a:r>
            <a:r>
              <a:rPr lang="en-GB" sz="1800" b="1">
                <a:latin typeface="Calibri" pitchFamily="34"/>
              </a:rPr>
              <a:t>that any teaching about love and sexual relationships in a Catholic School must be rooted in the Catholic Church’s teaching about what it is to be truly human in Christ, what it means to live well in relationship with others and be presented within a positive framework of Christian virtue.</a:t>
            </a:r>
            <a:endParaRPr lang="en-GB" sz="1800" b="1">
              <a:latin typeface="Times New Roman" pitchFamily="18"/>
            </a:endParaRPr>
          </a:p>
          <a:p>
            <a:pPr marL="0" lvl="0" indent="0" algn="just">
              <a:buNone/>
            </a:pPr>
            <a:endParaRPr lang="en-GB" sz="1800">
              <a:latin typeface="Times New Roman" pitchFamily="18"/>
            </a:endParaRPr>
          </a:p>
          <a:p>
            <a:pPr marL="0" lvl="0" indent="0" algn="just">
              <a:buNone/>
            </a:pPr>
            <a:r>
              <a:rPr lang="en-GB" sz="1800">
                <a:latin typeface="Calibri" pitchFamily="34"/>
              </a:rPr>
              <a:t>The provision for RSE will  follow pedagogical principles:  </a:t>
            </a:r>
            <a:endParaRPr lang="en-GB" sz="1800">
              <a:latin typeface="Times New Roman" pitchFamily="18"/>
            </a:endParaRPr>
          </a:p>
          <a:p>
            <a:pPr marL="342900" lvl="0" indent="-342900" algn="just">
              <a:buFont typeface="Symbol" pitchFamily="18"/>
              <a:buChar char=""/>
            </a:pPr>
            <a:r>
              <a:rPr lang="en-GB" sz="2000" b="1">
                <a:latin typeface="Calibri" pitchFamily="34"/>
              </a:rPr>
              <a:t>Progressive &amp; Developmental</a:t>
            </a:r>
            <a:endParaRPr lang="en-GB" sz="2000" b="1">
              <a:latin typeface="Times New Roman" pitchFamily="18"/>
            </a:endParaRPr>
          </a:p>
          <a:p>
            <a:pPr marL="342900" lvl="0" indent="-342900" algn="just">
              <a:buFont typeface="Symbol" pitchFamily="18"/>
              <a:buChar char=""/>
            </a:pPr>
            <a:r>
              <a:rPr lang="en-GB" sz="2000" b="1">
                <a:latin typeface="Calibri" pitchFamily="34"/>
              </a:rPr>
              <a:t>Differentiated </a:t>
            </a:r>
            <a:endParaRPr lang="en-GB" sz="2000" b="1">
              <a:latin typeface="Times New Roman" pitchFamily="18"/>
            </a:endParaRPr>
          </a:p>
          <a:p>
            <a:pPr marL="342900" lvl="0" indent="-342900" algn="just">
              <a:buFont typeface="Symbol" pitchFamily="18"/>
              <a:buChar char=""/>
            </a:pPr>
            <a:r>
              <a:rPr lang="en-GB" sz="2000" b="1">
                <a:solidFill>
                  <a:srgbClr val="C00000"/>
                </a:solidFill>
                <a:latin typeface="Calibri" pitchFamily="34"/>
              </a:rPr>
              <a:t>Cross-curricular: RE, IT, PE, Science, Music, Art, English, Health Ed.</a:t>
            </a:r>
            <a:endParaRPr lang="en-GB" sz="2000" b="1">
              <a:latin typeface="Times New Roman" pitchFamily="18"/>
            </a:endParaRPr>
          </a:p>
          <a:p>
            <a:pPr marL="342900" lvl="0" indent="-342900" algn="just">
              <a:buFont typeface="Symbol" pitchFamily="18"/>
              <a:buChar char=""/>
            </a:pPr>
            <a:r>
              <a:rPr lang="en-GB" sz="2000" b="1">
                <a:latin typeface="Calibri" pitchFamily="34"/>
              </a:rPr>
              <a:t>Integrated</a:t>
            </a:r>
            <a:endParaRPr lang="en-GB" sz="2000" b="1">
              <a:latin typeface="Times New Roman" pitchFamily="18"/>
            </a:endParaRPr>
          </a:p>
          <a:p>
            <a:pPr marL="342900" lvl="0" indent="-342900" algn="just">
              <a:buFont typeface="Symbol" pitchFamily="18"/>
              <a:buChar char=""/>
            </a:pPr>
            <a:r>
              <a:rPr lang="en-GB" sz="2000" b="1">
                <a:latin typeface="Calibri" pitchFamily="34"/>
              </a:rPr>
              <a:t>Coordinated </a:t>
            </a:r>
            <a:endParaRPr lang="en-GB" sz="2000" b="1">
              <a:latin typeface="Times New Roman" pitchFamily="18"/>
            </a:endParaRPr>
          </a:p>
          <a:p>
            <a:pPr marL="342900" lvl="0" indent="-342900" algn="just">
              <a:buFont typeface="Symbol" pitchFamily="18"/>
              <a:buChar char=""/>
            </a:pPr>
            <a:r>
              <a:rPr lang="en-GB" sz="2000" b="1">
                <a:latin typeface="Calibri" pitchFamily="34"/>
              </a:rPr>
              <a:t>Balanced </a:t>
            </a:r>
            <a:endParaRPr lang="en-GB" sz="2000" b="1">
              <a:latin typeface="Times New Roman" pitchFamily="18"/>
            </a:endParaRPr>
          </a:p>
          <a:p>
            <a:pPr marL="0" lvl="0" indent="0" algn="just">
              <a:buNone/>
            </a:pPr>
            <a:endParaRPr lang="en-GB" sz="1800">
              <a:latin typeface="Times New Roman" pitchFamily="18"/>
            </a:endParaRPr>
          </a:p>
          <a:p>
            <a:pPr lvl="0"/>
            <a:endParaRPr lang="en-GB"/>
          </a:p>
        </p:txBody>
      </p:sp>
    </p:spTree>
  </p:cSld>
  <p:clrMapOvr>
    <a:masterClrMapping/>
  </p:clrMapOvr>
  <p:timing>
    <p:tnLst>
      <p:par>
        <p:cTn id="1" dur="indefinite" restart="never" nodeType="tmRoot"/>
      </p:par>
    </p:tnLst>
  </p:timing>
</p:sld>
</file>

<file path=ppt/slides/slide9.xml><?xml version="1.0" encoding="utf-8"?>
<p:sld xmlns:a="http://purl.oclc.org/ooxml/drawingml/main" xmlns:r="http://purl.oclc.org/ooxml/officeDocument/relationships" xmlns:p="http://purl.oclc.org/ooxml/presentationml/main">
  <p:cSld name="Slide16">
    <p:spTree>
      <p:nvGrpSpPr>
        <p:cNvPr id="1" name=""/>
        <p:cNvGrpSpPr/>
        <p:nvPr/>
      </p:nvGrpSpPr>
      <p:grpSpPr>
        <a:xfrm>
          <a:off x="0" y="0"/>
          <a:ext cx="0" cy="0"/>
          <a:chOff x="0" y="0"/>
          <a:chExt cx="0" cy="0"/>
        </a:xfrm>
      </p:grpSpPr>
      <p:sp>
        <p:nvSpPr>
          <p:cNvPr id="2" name="Title 1"/>
          <p:cNvSpPr txBox="1">
            <a:spLocks noGrp="1"/>
          </p:cNvSpPr>
          <p:nvPr>
            <p:ph type="title"/>
          </p:nvPr>
        </p:nvSpPr>
        <p:spPr>
          <a:xfrm>
            <a:off x="838203" y="365129"/>
            <a:ext cx="10515600" cy="1223823"/>
          </a:xfrm>
        </p:spPr>
        <p:txBody>
          <a:bodyPr anchorCtr="1">
            <a:normAutofit fontScale="90%"/>
          </a:bodyPr>
          <a:lstStyle/>
          <a:p>
            <a:pPr lvl="0" algn="ctr"/>
            <a:r>
              <a:rPr lang="en-GB" sz="2300" b="1">
                <a:solidFill>
                  <a:srgbClr val="2F5496"/>
                </a:solidFill>
                <a:latin typeface="Calibri" pitchFamily="34"/>
                <a:cs typeface="Times New Roman" pitchFamily="18"/>
              </a:rPr>
              <a:t/>
            </a:r>
            <a:br>
              <a:rPr lang="en-GB" sz="2300" b="1">
                <a:solidFill>
                  <a:srgbClr val="2F5496"/>
                </a:solidFill>
                <a:latin typeface="Calibri" pitchFamily="34"/>
                <a:cs typeface="Times New Roman" pitchFamily="18"/>
              </a:rPr>
            </a:br>
            <a:r>
              <a:rPr lang="en-GB" sz="2300" b="1">
                <a:solidFill>
                  <a:srgbClr val="2F5496"/>
                </a:solidFill>
                <a:latin typeface="Calibri" pitchFamily="34"/>
                <a:cs typeface="Times New Roman" pitchFamily="18"/>
              </a:rPr>
              <a:t/>
            </a:r>
            <a:br>
              <a:rPr lang="en-GB" sz="2300" b="1">
                <a:solidFill>
                  <a:srgbClr val="2F5496"/>
                </a:solidFill>
                <a:latin typeface="Calibri" pitchFamily="34"/>
                <a:cs typeface="Times New Roman" pitchFamily="18"/>
              </a:rPr>
            </a:br>
            <a:r>
              <a:rPr lang="en-GB" sz="4000" b="1">
                <a:solidFill>
                  <a:srgbClr val="2F5496"/>
                </a:solidFill>
                <a:latin typeface="Calibri" pitchFamily="34"/>
                <a:cs typeface="Times New Roman" pitchFamily="18"/>
              </a:rPr>
              <a:t>AIM of RSE</a:t>
            </a:r>
            <a:br>
              <a:rPr lang="en-GB" sz="4000" b="1">
                <a:solidFill>
                  <a:srgbClr val="2F5496"/>
                </a:solidFill>
                <a:latin typeface="Calibri" pitchFamily="34"/>
                <a:cs typeface="Times New Roman" pitchFamily="18"/>
              </a:rPr>
            </a:br>
            <a:endParaRPr lang="en-GB" sz="4000"/>
          </a:p>
        </p:txBody>
      </p:sp>
      <p:sp>
        <p:nvSpPr>
          <p:cNvPr id="3" name="Content Placeholder 2"/>
          <p:cNvSpPr txBox="1">
            <a:spLocks noGrp="1"/>
          </p:cNvSpPr>
          <p:nvPr>
            <p:ph idx="1"/>
          </p:nvPr>
        </p:nvSpPr>
        <p:spPr/>
        <p:txBody>
          <a:bodyPr/>
          <a:lstStyle/>
          <a:p>
            <a:pPr marL="0" lvl="0" indent="0">
              <a:buNone/>
            </a:pPr>
            <a:r>
              <a:rPr lang="en-GB" sz="1800">
                <a:latin typeface="Times New Roman" pitchFamily="18"/>
              </a:rPr>
              <a:t> </a:t>
            </a:r>
          </a:p>
          <a:p>
            <a:pPr marL="0" lvl="0" indent="0" algn="ctr">
              <a:buNone/>
            </a:pPr>
            <a:r>
              <a:rPr lang="en-GB" b="1">
                <a:latin typeface="Calibri" pitchFamily="34"/>
              </a:rPr>
              <a:t>In partnership with our parents</a:t>
            </a:r>
          </a:p>
          <a:p>
            <a:pPr marL="0" lvl="0" indent="0" algn="ctr">
              <a:buNone/>
            </a:pPr>
            <a:r>
              <a:rPr lang="en-GB" b="1">
                <a:latin typeface="Calibri" pitchFamily="34"/>
              </a:rPr>
              <a:t> we aim to provide children with a </a:t>
            </a:r>
            <a:r>
              <a:rPr lang="en-GB" b="1">
                <a:solidFill>
                  <a:srgbClr val="0070C0"/>
                </a:solidFill>
                <a:latin typeface="Calibri" pitchFamily="34"/>
              </a:rPr>
              <a:t>“positive and prudent sexual education” </a:t>
            </a:r>
          </a:p>
          <a:p>
            <a:pPr marL="0" lvl="0" indent="0" algn="ctr">
              <a:buNone/>
            </a:pPr>
            <a:r>
              <a:rPr lang="en-GB" b="1">
                <a:latin typeface="Calibri" pitchFamily="34"/>
              </a:rPr>
              <a:t>which is compatible with their </a:t>
            </a:r>
            <a:r>
              <a:rPr lang="en-GB" b="1">
                <a:solidFill>
                  <a:srgbClr val="0070C0"/>
                </a:solidFill>
                <a:latin typeface="Calibri" pitchFamily="34"/>
              </a:rPr>
              <a:t>physical, cognitive, psychological, and spiritual maturity,</a:t>
            </a:r>
          </a:p>
          <a:p>
            <a:pPr marL="0" lvl="0" indent="0" algn="ctr">
              <a:buNone/>
            </a:pPr>
            <a:r>
              <a:rPr lang="en-GB" b="1">
                <a:latin typeface="Calibri" pitchFamily="34"/>
              </a:rPr>
              <a:t> and rooted in a Catholic vision of education </a:t>
            </a:r>
          </a:p>
          <a:p>
            <a:pPr marL="0" lvl="0" indent="0" algn="ctr">
              <a:buNone/>
            </a:pPr>
            <a:r>
              <a:rPr lang="en-GB" b="1">
                <a:latin typeface="Calibri" pitchFamily="34"/>
              </a:rPr>
              <a:t>that believes each person is made</a:t>
            </a:r>
          </a:p>
          <a:p>
            <a:pPr marL="0" lvl="0" indent="0" algn="ctr">
              <a:buNone/>
            </a:pPr>
            <a:r>
              <a:rPr lang="en-GB" b="1">
                <a:latin typeface="Calibri" pitchFamily="34"/>
              </a:rPr>
              <a:t> in the </a:t>
            </a:r>
            <a:r>
              <a:rPr lang="en-GB" b="1">
                <a:solidFill>
                  <a:srgbClr val="0070C0"/>
                </a:solidFill>
                <a:latin typeface="Calibri" pitchFamily="34"/>
              </a:rPr>
              <a:t>image and likeness of God.</a:t>
            </a:r>
            <a:endParaRPr lang="en-GB" b="1">
              <a:solidFill>
                <a:srgbClr val="0070C0"/>
              </a:solidFill>
              <a:latin typeface="Times New Roman" pitchFamily="18"/>
            </a:endParaRPr>
          </a:p>
          <a:p>
            <a:pPr marL="0" lvl="0" indent="0">
              <a:buNone/>
            </a:pPr>
            <a:endParaRPr lang="en-GB"/>
          </a:p>
        </p:txBody>
      </p:sp>
    </p:spTree>
  </p:cSld>
  <p:clrMapOvr>
    <a:masterClrMapping/>
  </p:clrMapOvr>
  <p:timing>
    <p:tnLst>
      <p:par>
        <p:cTn id="1" dur="indefinite" restart="never" nodeType="tmRoot"/>
      </p:par>
    </p:tnLst>
  </p:timing>
</p:sld>
</file>

<file path=ppt/slides/slide10.xml><?xml version="1.0" encoding="utf-8"?>
<p:sld xmlns:a="http://purl.oclc.org/ooxml/drawingml/main" xmlns:r="http://purl.oclc.org/ooxml/officeDocument/relationships" xmlns:p="http://purl.oclc.org/ooxml/presentationml/main">
  <p:cSld name="Slide3">
    <p:spTree>
      <p:nvGrpSpPr>
        <p:cNvPr id="1" name=""/>
        <p:cNvGrpSpPr/>
        <p:nvPr/>
      </p:nvGrpSpPr>
      <p:grpSpPr>
        <a:xfrm>
          <a:off x="0" y="0"/>
          <a:ext cx="0" cy="0"/>
          <a:chOff x="0" y="0"/>
          <a:chExt cx="0" cy="0"/>
        </a:xfrm>
      </p:grpSpPr>
      <p:sp>
        <p:nvSpPr>
          <p:cNvPr id="2" name="Title 1"/>
          <p:cNvSpPr txBox="1">
            <a:spLocks noGrp="1"/>
          </p:cNvSpPr>
          <p:nvPr>
            <p:ph type="title"/>
          </p:nvPr>
        </p:nvSpPr>
        <p:spPr>
          <a:xfrm>
            <a:off x="740545" y="427271"/>
            <a:ext cx="10515600" cy="815599"/>
          </a:xfrm>
        </p:spPr>
        <p:txBody>
          <a:bodyPr anchorCtr="1">
            <a:normAutofit fontScale="90%"/>
          </a:bodyPr>
          <a:lstStyle/>
          <a:p>
            <a:pPr lvl="0" algn="ctr"/>
            <a:r>
              <a:rPr lang="en-GB" sz="3600" b="1" dirty="0" smtClean="0">
                <a:solidFill>
                  <a:srgbClr val="FF0000"/>
                </a:solidFill>
              </a:rPr>
              <a:t>A Journey in Love </a:t>
            </a:r>
            <a:r>
              <a:rPr lang="en-GB" sz="2100" dirty="0">
                <a:solidFill>
                  <a:srgbClr val="FF0000"/>
                </a:solidFill>
              </a:rPr>
              <a:t/>
            </a:r>
            <a:br>
              <a:rPr lang="en-GB" sz="2100" dirty="0">
                <a:solidFill>
                  <a:srgbClr val="FF0000"/>
                </a:solidFill>
              </a:rPr>
            </a:br>
            <a:r>
              <a:rPr lang="en-GB" sz="2100" dirty="0">
                <a:solidFill>
                  <a:srgbClr val="FF0000"/>
                </a:solidFill>
              </a:rPr>
              <a:t> </a:t>
            </a:r>
            <a:r>
              <a:rPr lang="en-GB" sz="2100" b="1" dirty="0">
                <a:solidFill>
                  <a:srgbClr val="FF0000"/>
                </a:solidFill>
                <a:latin typeface="Arial Black" pitchFamily="34"/>
              </a:rPr>
              <a:t>OVERVIEW</a:t>
            </a:r>
            <a:r>
              <a:rPr lang="en-GB" sz="2100" b="1" dirty="0">
                <a:solidFill>
                  <a:srgbClr val="FF0000"/>
                </a:solidFill>
                <a:latin typeface="CronosPro-Bold"/>
              </a:rPr>
              <a:t> </a:t>
            </a:r>
            <a:r>
              <a:rPr lang="en-GB" sz="2100" b="1" dirty="0">
                <a:solidFill>
                  <a:srgbClr val="272626"/>
                </a:solidFill>
                <a:latin typeface="CronosPro-Bold"/>
              </a:rPr>
              <a:t/>
            </a:r>
            <a:br>
              <a:rPr lang="en-GB" sz="2100" b="1" dirty="0">
                <a:solidFill>
                  <a:srgbClr val="272626"/>
                </a:solidFill>
                <a:latin typeface="CronosPro-Bold"/>
              </a:rPr>
            </a:br>
            <a:endParaRPr lang="en-GB" sz="2100" dirty="0"/>
          </a:p>
        </p:txBody>
      </p:sp>
      <p:sp>
        <p:nvSpPr>
          <p:cNvPr id="3" name="Content Placeholder 2"/>
          <p:cNvSpPr txBox="1">
            <a:spLocks noGrp="1"/>
          </p:cNvSpPr>
          <p:nvPr>
            <p:ph idx="1"/>
          </p:nvPr>
        </p:nvSpPr>
        <p:spPr>
          <a:xfrm>
            <a:off x="418749" y="1438186"/>
            <a:ext cx="10515600" cy="4730383"/>
          </a:xfrm>
        </p:spPr>
        <p:txBody>
          <a:bodyPr>
            <a:normAutofit/>
          </a:bodyPr>
          <a:lstStyle/>
          <a:p>
            <a:pPr marL="0" lvl="0" indent="0">
              <a:lnSpc>
                <a:spcPct val="60%"/>
              </a:lnSpc>
              <a:buNone/>
            </a:pPr>
            <a:r>
              <a:rPr lang="en-GB" sz="1800" b="1" dirty="0" smtClean="0">
                <a:latin typeface="CronosPro-Bold"/>
              </a:rPr>
              <a:t>                     </a:t>
            </a:r>
            <a:endParaRPr lang="en-GB" sz="1800" b="1" dirty="0">
              <a:solidFill>
                <a:srgbClr val="272626"/>
              </a:solidFill>
              <a:latin typeface="CronosPro-Bold"/>
            </a:endParaRPr>
          </a:p>
          <a:p>
            <a:pPr marL="0" lvl="0" indent="0">
              <a:lnSpc>
                <a:spcPct val="60%"/>
              </a:lnSpc>
              <a:buNone/>
            </a:pPr>
            <a:r>
              <a:rPr lang="en-GB" sz="1800" b="1" dirty="0">
                <a:solidFill>
                  <a:srgbClr val="FF0000"/>
                </a:solidFill>
                <a:latin typeface="CronosPro-Bold"/>
              </a:rPr>
              <a:t>Early Years: </a:t>
            </a:r>
            <a:r>
              <a:rPr lang="en-GB" sz="1800" b="1" dirty="0">
                <a:solidFill>
                  <a:srgbClr val="272626"/>
                </a:solidFill>
                <a:latin typeface="CronosPro-Bold"/>
              </a:rPr>
              <a:t>The wonder of being special and unique.</a:t>
            </a:r>
          </a:p>
          <a:p>
            <a:pPr marL="0" lvl="0" indent="0">
              <a:lnSpc>
                <a:spcPct val="60%"/>
              </a:lnSpc>
              <a:buNone/>
            </a:pPr>
            <a:r>
              <a:rPr lang="en-GB" sz="1800" b="1" dirty="0">
                <a:solidFill>
                  <a:srgbClr val="272626"/>
                </a:solidFill>
                <a:latin typeface="CronosPro-Bold"/>
              </a:rPr>
              <a:t>    </a:t>
            </a:r>
            <a:r>
              <a:rPr lang="en-GB" sz="1800" b="1" dirty="0">
                <a:solidFill>
                  <a:srgbClr val="0070C0"/>
                </a:solidFill>
                <a:latin typeface="CronosPro-Bold"/>
              </a:rPr>
              <a:t>Aim</a:t>
            </a:r>
            <a:r>
              <a:rPr lang="en-GB" sz="1800" b="1" dirty="0">
                <a:solidFill>
                  <a:srgbClr val="272626"/>
                </a:solidFill>
                <a:latin typeface="CronosPro-Bold"/>
              </a:rPr>
              <a:t>: </a:t>
            </a:r>
            <a:r>
              <a:rPr lang="en-GB" sz="1800" dirty="0">
                <a:solidFill>
                  <a:srgbClr val="272626"/>
                </a:solidFill>
                <a:latin typeface="CronosPro-Regular"/>
              </a:rPr>
              <a:t>To explore the wonder of being special and unique.</a:t>
            </a:r>
          </a:p>
          <a:p>
            <a:pPr marL="0" lvl="0" indent="0">
              <a:lnSpc>
                <a:spcPct val="60%"/>
              </a:lnSpc>
              <a:buNone/>
            </a:pPr>
            <a:r>
              <a:rPr lang="en-GB" sz="1800" b="1" dirty="0">
                <a:solidFill>
                  <a:srgbClr val="FF0000"/>
                </a:solidFill>
                <a:latin typeface="CronosPro-Bold"/>
              </a:rPr>
              <a:t>Year 1: </a:t>
            </a:r>
            <a:r>
              <a:rPr lang="en-GB" sz="1800" b="1" dirty="0">
                <a:solidFill>
                  <a:srgbClr val="272626"/>
                </a:solidFill>
                <a:latin typeface="CronosPro-Bold"/>
              </a:rPr>
              <a:t>We meet God’s love in our family</a:t>
            </a:r>
            <a:r>
              <a:rPr lang="en-GB" sz="1800" dirty="0">
                <a:solidFill>
                  <a:srgbClr val="272626"/>
                </a:solidFill>
                <a:latin typeface="CronosPro-Regular"/>
              </a:rPr>
              <a:t>.</a:t>
            </a:r>
          </a:p>
          <a:p>
            <a:pPr marL="0" lvl="0" indent="0">
              <a:lnSpc>
                <a:spcPct val="60%"/>
              </a:lnSpc>
              <a:buNone/>
            </a:pPr>
            <a:r>
              <a:rPr lang="en-GB" sz="1800" dirty="0">
                <a:solidFill>
                  <a:srgbClr val="272626"/>
                </a:solidFill>
                <a:latin typeface="CronosPro-Regular"/>
              </a:rPr>
              <a:t>    </a:t>
            </a:r>
            <a:r>
              <a:rPr lang="en-GB" sz="1800" b="1" dirty="0">
                <a:solidFill>
                  <a:srgbClr val="0070C0"/>
                </a:solidFill>
                <a:latin typeface="CronosPro-Regular"/>
              </a:rPr>
              <a:t>Aim: </a:t>
            </a:r>
            <a:r>
              <a:rPr lang="en-GB" sz="1800" dirty="0">
                <a:solidFill>
                  <a:srgbClr val="272626"/>
                </a:solidFill>
                <a:latin typeface="CronosPro-Regular"/>
              </a:rPr>
              <a:t>To focus on families and specially growing up in a loving, secure and stable home.</a:t>
            </a:r>
          </a:p>
          <a:p>
            <a:pPr marL="0" lvl="0" indent="0">
              <a:lnSpc>
                <a:spcPct val="60%"/>
              </a:lnSpc>
              <a:buNone/>
            </a:pPr>
            <a:r>
              <a:rPr lang="en-GB" sz="1800" b="1" dirty="0">
                <a:solidFill>
                  <a:srgbClr val="FF0000"/>
                </a:solidFill>
                <a:latin typeface="CronosPro-Bold"/>
              </a:rPr>
              <a:t>Year 2: </a:t>
            </a:r>
            <a:r>
              <a:rPr lang="en-GB" sz="1800" b="1" dirty="0">
                <a:solidFill>
                  <a:srgbClr val="272626"/>
                </a:solidFill>
                <a:latin typeface="CronosPro-Bold"/>
              </a:rPr>
              <a:t>We meet God’s love in the community</a:t>
            </a:r>
            <a:r>
              <a:rPr lang="en-GB" sz="1800" dirty="0">
                <a:solidFill>
                  <a:srgbClr val="272626"/>
                </a:solidFill>
                <a:latin typeface="CronosPro-Regular"/>
              </a:rPr>
              <a:t>.</a:t>
            </a:r>
          </a:p>
          <a:p>
            <a:pPr marL="0" lvl="0" indent="0">
              <a:lnSpc>
                <a:spcPct val="60%"/>
              </a:lnSpc>
              <a:buNone/>
            </a:pPr>
            <a:r>
              <a:rPr lang="en-GB" sz="1800" b="1" dirty="0">
                <a:solidFill>
                  <a:srgbClr val="0070C0"/>
                </a:solidFill>
                <a:latin typeface="CronosPro-Regular"/>
              </a:rPr>
              <a:t>    Aim: </a:t>
            </a:r>
            <a:r>
              <a:rPr lang="en-GB" sz="1800" dirty="0">
                <a:solidFill>
                  <a:srgbClr val="272626"/>
                </a:solidFill>
                <a:latin typeface="CronosPro-Regular"/>
              </a:rPr>
              <a:t>To describe how we are growing and developing in diverse communities that are God-given</a:t>
            </a:r>
            <a:r>
              <a:rPr lang="en-GB" sz="1800" i="1" dirty="0">
                <a:solidFill>
                  <a:srgbClr val="272626"/>
                </a:solidFill>
                <a:latin typeface="CronosPro-CaptIt"/>
              </a:rPr>
              <a:t>.</a:t>
            </a:r>
          </a:p>
          <a:p>
            <a:pPr marL="0" lvl="0" indent="0">
              <a:lnSpc>
                <a:spcPct val="60%"/>
              </a:lnSpc>
              <a:buNone/>
            </a:pPr>
            <a:r>
              <a:rPr lang="en-GB" sz="1800" b="1" dirty="0">
                <a:solidFill>
                  <a:srgbClr val="FF0000"/>
                </a:solidFill>
                <a:latin typeface="CronosPro-Bold"/>
              </a:rPr>
              <a:t>Year 3: </a:t>
            </a:r>
            <a:r>
              <a:rPr lang="en-GB" sz="1800" b="1" dirty="0">
                <a:solidFill>
                  <a:srgbClr val="272626"/>
                </a:solidFill>
                <a:latin typeface="CronosPro-Bold"/>
              </a:rPr>
              <a:t>How we live in love.</a:t>
            </a:r>
          </a:p>
          <a:p>
            <a:pPr marL="0" lvl="0" indent="0">
              <a:lnSpc>
                <a:spcPct val="60%"/>
              </a:lnSpc>
              <a:buNone/>
            </a:pPr>
            <a:r>
              <a:rPr lang="en-GB" sz="1800" dirty="0">
                <a:solidFill>
                  <a:srgbClr val="272626"/>
                </a:solidFill>
                <a:latin typeface="CronosPro-Regular"/>
              </a:rPr>
              <a:t>    </a:t>
            </a:r>
            <a:r>
              <a:rPr lang="en-GB" sz="1800" b="1" dirty="0">
                <a:solidFill>
                  <a:srgbClr val="0070C0"/>
                </a:solidFill>
                <a:latin typeface="CronosPro-Regular"/>
              </a:rPr>
              <a:t>Aim: </a:t>
            </a:r>
            <a:r>
              <a:rPr lang="en-GB" sz="1800" dirty="0">
                <a:solidFill>
                  <a:srgbClr val="272626"/>
                </a:solidFill>
                <a:latin typeface="CronosPro-Regular"/>
              </a:rPr>
              <a:t>To describe and give reasons for how we grow in love in caring and happy friendships where we are</a:t>
            </a:r>
          </a:p>
          <a:p>
            <a:pPr marL="0" lvl="0" indent="0">
              <a:lnSpc>
                <a:spcPct val="60%"/>
              </a:lnSpc>
              <a:buNone/>
            </a:pPr>
            <a:r>
              <a:rPr lang="en-GB" sz="1800" dirty="0">
                <a:solidFill>
                  <a:srgbClr val="272626"/>
                </a:solidFill>
                <a:latin typeface="CronosPro-Regular"/>
              </a:rPr>
              <a:t>              secure and safe.</a:t>
            </a:r>
          </a:p>
          <a:p>
            <a:pPr marL="0" lvl="0" indent="0">
              <a:lnSpc>
                <a:spcPct val="60%"/>
              </a:lnSpc>
              <a:buNone/>
            </a:pPr>
            <a:r>
              <a:rPr lang="en-GB" sz="1800" b="1" dirty="0">
                <a:solidFill>
                  <a:srgbClr val="FF0000"/>
                </a:solidFill>
                <a:latin typeface="CronosPro-Bold"/>
              </a:rPr>
              <a:t>Year 4</a:t>
            </a:r>
            <a:r>
              <a:rPr lang="en-GB" sz="1800" b="1" dirty="0">
                <a:solidFill>
                  <a:srgbClr val="272626"/>
                </a:solidFill>
                <a:latin typeface="CronosPro-Bold"/>
              </a:rPr>
              <a:t>: God loves us in our differences.</a:t>
            </a:r>
          </a:p>
          <a:p>
            <a:pPr marL="0" lvl="0" indent="0">
              <a:lnSpc>
                <a:spcPct val="60%"/>
              </a:lnSpc>
              <a:buNone/>
            </a:pPr>
            <a:r>
              <a:rPr lang="en-GB" sz="1800" b="1" dirty="0">
                <a:solidFill>
                  <a:srgbClr val="0070C0"/>
                </a:solidFill>
                <a:latin typeface="CronosPro-Regular"/>
              </a:rPr>
              <a:t>    Aim: </a:t>
            </a:r>
            <a:r>
              <a:rPr lang="en-GB" sz="1800" dirty="0">
                <a:solidFill>
                  <a:srgbClr val="272626"/>
                </a:solidFill>
                <a:latin typeface="CronosPro-Regular"/>
              </a:rPr>
              <a:t>To make links and connections to show that we are all different. To celebrate these differences as</a:t>
            </a:r>
          </a:p>
          <a:p>
            <a:pPr marL="0" lvl="0" indent="0">
              <a:lnSpc>
                <a:spcPct val="60%"/>
              </a:lnSpc>
              <a:buNone/>
            </a:pPr>
            <a:r>
              <a:rPr lang="en-GB" sz="1800" dirty="0">
                <a:solidFill>
                  <a:srgbClr val="272626"/>
                </a:solidFill>
                <a:latin typeface="CronosPro-Regular"/>
              </a:rPr>
              <a:t>              we appreciate that God’s love accepts us as we are now and as we change</a:t>
            </a:r>
            <a:r>
              <a:rPr lang="en-GB" sz="1800" b="1" dirty="0">
                <a:solidFill>
                  <a:srgbClr val="272626"/>
                </a:solidFill>
                <a:latin typeface="CronosPro-Bold"/>
              </a:rPr>
              <a:t>.</a:t>
            </a:r>
          </a:p>
          <a:p>
            <a:pPr lvl="0">
              <a:lnSpc>
                <a:spcPct val="60%"/>
              </a:lnSpc>
            </a:pPr>
            <a:endParaRPr lang="en-GB" sz="1800" b="1" dirty="0">
              <a:solidFill>
                <a:srgbClr val="272626"/>
              </a:solidFill>
              <a:latin typeface="CronosPro-Bold"/>
            </a:endParaRPr>
          </a:p>
          <a:p>
            <a:pPr lvl="0">
              <a:lnSpc>
                <a:spcPct val="60%"/>
              </a:lnSpc>
            </a:pPr>
            <a:endParaRPr lang="en-GB" sz="500" dirty="0">
              <a:solidFill>
                <a:srgbClr val="272626"/>
              </a:solidFill>
              <a:latin typeface="CronosPro-Regular"/>
            </a:endParaRPr>
          </a:p>
        </p:txBody>
      </p:sp>
      <p:pic>
        <p:nvPicPr>
          <p:cNvPr id="4" name="Picture 3"/>
          <p:cNvPicPr>
            <a:picLocks noChangeAspect="1"/>
          </p:cNvPicPr>
          <p:nvPr/>
        </p:nvPicPr>
        <p:blipFill>
          <a:blip r:embed="rId2"/>
          <a:stretch>
            <a:fillRect/>
          </a:stretch>
        </p:blipFill>
        <p:spPr>
          <a:xfrm>
            <a:off x="8838279" y="70646"/>
            <a:ext cx="3162296" cy="1904996"/>
          </a:xfrm>
          <a:prstGeom prst="rect">
            <a:avLst/>
          </a:prstGeom>
          <a:noFill/>
          <a:ln cap="flat">
            <a:noFill/>
          </a:ln>
        </p:spPr>
      </p:pic>
    </p:spTree>
  </p:cSld>
  <p:clrMapOvr>
    <a:masterClrMapping/>
  </p:clrMapOvr>
  <p:timing>
    <p:tnLst>
      <p:par>
        <p:cTn id="1" dur="indefinite" restart="never" nodeType="tmRoot"/>
      </p:par>
    </p:tnLst>
  </p:timing>
</p:sld>
</file>

<file path=ppt/slides/slide11.xml><?xml version="1.0" encoding="utf-8"?>
<p:sld xmlns:a="http://purl.oclc.org/ooxml/drawingml/main" xmlns:r="http://purl.oclc.org/ooxml/officeDocument/relationships" xmlns:p="http://purl.oclc.org/ooxml/presentationml/main">
  <p:cSld name="Slide4">
    <p:spTree>
      <p:nvGrpSpPr>
        <p:cNvPr id="1" name=""/>
        <p:cNvGrpSpPr/>
        <p:nvPr/>
      </p:nvGrpSpPr>
      <p:grpSpPr>
        <a:xfrm>
          <a:off x="0" y="0"/>
          <a:ext cx="0" cy="0"/>
          <a:chOff x="0" y="0"/>
          <a:chExt cx="0" cy="0"/>
        </a:xfrm>
      </p:grpSpPr>
      <p:sp>
        <p:nvSpPr>
          <p:cNvPr id="2" name="Title 1"/>
          <p:cNvSpPr txBox="1">
            <a:spLocks noGrp="1"/>
          </p:cNvSpPr>
          <p:nvPr>
            <p:ph type="title"/>
          </p:nvPr>
        </p:nvSpPr>
        <p:spPr>
          <a:xfrm>
            <a:off x="838203" y="365129"/>
            <a:ext cx="10515600" cy="859993"/>
          </a:xfrm>
        </p:spPr>
        <p:txBody>
          <a:bodyPr anchorCtr="1"/>
          <a:lstStyle/>
          <a:p>
            <a:pPr lvl="0" algn="ctr"/>
            <a:r>
              <a:rPr lang="en-GB" sz="2800" b="1">
                <a:solidFill>
                  <a:srgbClr val="FF0000"/>
                </a:solidFill>
                <a:latin typeface="Arial Black" pitchFamily="34"/>
              </a:rPr>
              <a:t>OVERVIEW </a:t>
            </a:r>
            <a:r>
              <a:rPr lang="en-GB" sz="2800" b="1">
                <a:latin typeface="Arial Black" pitchFamily="34"/>
              </a:rPr>
              <a:t>                </a:t>
            </a:r>
          </a:p>
        </p:txBody>
      </p:sp>
      <p:sp>
        <p:nvSpPr>
          <p:cNvPr id="3" name="Content Placeholder 2"/>
          <p:cNvSpPr txBox="1">
            <a:spLocks noGrp="1"/>
          </p:cNvSpPr>
          <p:nvPr>
            <p:ph idx="1"/>
          </p:nvPr>
        </p:nvSpPr>
        <p:spPr>
          <a:xfrm>
            <a:off x="838203" y="1731142"/>
            <a:ext cx="10515600" cy="4445812"/>
          </a:xfrm>
        </p:spPr>
        <p:txBody>
          <a:bodyPr/>
          <a:lstStyle/>
          <a:p>
            <a:pPr marL="0" lvl="0" indent="0">
              <a:lnSpc>
                <a:spcPct val="70%"/>
              </a:lnSpc>
              <a:buNone/>
            </a:pPr>
            <a:r>
              <a:rPr lang="en-GB" sz="1700" b="1" dirty="0">
                <a:solidFill>
                  <a:srgbClr val="FF0000"/>
                </a:solidFill>
                <a:latin typeface="CronosPro-Bold"/>
              </a:rPr>
              <a:t>Year 5: </a:t>
            </a:r>
            <a:r>
              <a:rPr lang="en-GB" sz="1700" b="1" dirty="0">
                <a:solidFill>
                  <a:srgbClr val="272626"/>
                </a:solidFill>
                <a:latin typeface="CronosPro-Bold"/>
              </a:rPr>
              <a:t>God loves us in our changing and developing</a:t>
            </a:r>
            <a:r>
              <a:rPr lang="en-GB" sz="1700" b="1" dirty="0" smtClean="0">
                <a:solidFill>
                  <a:srgbClr val="272626"/>
                </a:solidFill>
                <a:latin typeface="CronosPro-Bold"/>
              </a:rPr>
              <a:t>.</a:t>
            </a:r>
          </a:p>
          <a:p>
            <a:pPr marL="0" lvl="0" indent="0">
              <a:lnSpc>
                <a:spcPct val="70%"/>
              </a:lnSpc>
              <a:buNone/>
            </a:pPr>
            <a:endParaRPr lang="en-GB" sz="1700" b="1" dirty="0">
              <a:solidFill>
                <a:srgbClr val="272626"/>
              </a:solidFill>
              <a:latin typeface="CronosPro-Bold"/>
            </a:endParaRPr>
          </a:p>
          <a:p>
            <a:pPr marL="0" lvl="0" indent="0">
              <a:lnSpc>
                <a:spcPct val="70%"/>
              </a:lnSpc>
              <a:buNone/>
            </a:pPr>
            <a:endParaRPr lang="en-GB" sz="1700" b="1" dirty="0">
              <a:solidFill>
                <a:srgbClr val="272626"/>
              </a:solidFill>
              <a:latin typeface="CronosPro-Bold"/>
            </a:endParaRPr>
          </a:p>
          <a:p>
            <a:pPr marL="0" lvl="0" indent="0">
              <a:lnSpc>
                <a:spcPct val="70%"/>
              </a:lnSpc>
              <a:buNone/>
            </a:pPr>
            <a:r>
              <a:rPr lang="en-GB" sz="1700" b="1" dirty="0">
                <a:solidFill>
                  <a:srgbClr val="0070C0"/>
                </a:solidFill>
                <a:latin typeface="CronosPro-Regular"/>
              </a:rPr>
              <a:t>Aim: </a:t>
            </a:r>
            <a:r>
              <a:rPr lang="en-GB" sz="1700" dirty="0">
                <a:solidFill>
                  <a:srgbClr val="272626"/>
                </a:solidFill>
                <a:latin typeface="CronosPro-Regular"/>
              </a:rPr>
              <a:t>Show a knowledge and understanding of how we grow in awareness of the physical and emotional changes that accompany puberty – sensitivity, mood swings, anger, boredom etc. and grow further in recognising God’s presence in our daily lives</a:t>
            </a:r>
            <a:r>
              <a:rPr lang="en-GB" sz="1700" dirty="0" smtClean="0">
                <a:solidFill>
                  <a:srgbClr val="272626"/>
                </a:solidFill>
                <a:latin typeface="CronosPro-Regular"/>
              </a:rPr>
              <a:t>.</a:t>
            </a:r>
          </a:p>
          <a:p>
            <a:pPr marL="0" lvl="0" indent="0">
              <a:lnSpc>
                <a:spcPct val="70%"/>
              </a:lnSpc>
              <a:buNone/>
            </a:pPr>
            <a:endParaRPr lang="en-GB" sz="1700" dirty="0">
              <a:solidFill>
                <a:srgbClr val="272626"/>
              </a:solidFill>
              <a:latin typeface="CronosPro-Regular"/>
            </a:endParaRPr>
          </a:p>
          <a:p>
            <a:pPr marL="0" lvl="0" indent="0">
              <a:lnSpc>
                <a:spcPct val="70%"/>
              </a:lnSpc>
              <a:buNone/>
            </a:pPr>
            <a:endParaRPr lang="en-GB" sz="1700" dirty="0">
              <a:solidFill>
                <a:srgbClr val="272626"/>
              </a:solidFill>
              <a:latin typeface="CronosPro-Regular"/>
            </a:endParaRPr>
          </a:p>
          <a:p>
            <a:pPr marL="0" lvl="0" indent="0">
              <a:lnSpc>
                <a:spcPct val="70%"/>
              </a:lnSpc>
              <a:buNone/>
            </a:pPr>
            <a:r>
              <a:rPr lang="en-GB" sz="1700" b="1" dirty="0">
                <a:solidFill>
                  <a:srgbClr val="FF0000"/>
                </a:solidFill>
                <a:latin typeface="CronosPro-Bold"/>
              </a:rPr>
              <a:t>Year 6: </a:t>
            </a:r>
            <a:r>
              <a:rPr lang="en-GB" sz="1700" b="1" dirty="0">
                <a:solidFill>
                  <a:srgbClr val="272626"/>
                </a:solidFill>
                <a:latin typeface="CronosPro-Bold"/>
              </a:rPr>
              <a:t>The  wonder of God’s love in creating new life.</a:t>
            </a:r>
            <a:endParaRPr lang="en-GB" sz="1700" dirty="0"/>
          </a:p>
          <a:p>
            <a:pPr marL="0" lvl="0" indent="0">
              <a:lnSpc>
                <a:spcPct val="70%"/>
              </a:lnSpc>
              <a:buNone/>
            </a:pPr>
            <a:r>
              <a:rPr lang="en-GB" sz="1700" b="1" dirty="0">
                <a:solidFill>
                  <a:srgbClr val="0070C0"/>
                </a:solidFill>
                <a:latin typeface="CronosPro-Regular"/>
              </a:rPr>
              <a:t>Aim: </a:t>
            </a:r>
            <a:r>
              <a:rPr lang="en-GB" sz="1700" dirty="0">
                <a:solidFill>
                  <a:srgbClr val="272626"/>
                </a:solidFill>
                <a:latin typeface="CronosPro-Regular"/>
              </a:rPr>
              <a:t>To develop a secure understanding of what stable, caring relationships are and the different </a:t>
            </a:r>
            <a:r>
              <a:rPr lang="en-GB" sz="1700" dirty="0" err="1">
                <a:solidFill>
                  <a:srgbClr val="272626"/>
                </a:solidFill>
                <a:latin typeface="CronosPro-Regular"/>
              </a:rPr>
              <a:t>kindsthere</a:t>
            </a:r>
            <a:r>
              <a:rPr lang="en-GB" sz="1700" dirty="0">
                <a:solidFill>
                  <a:srgbClr val="272626"/>
                </a:solidFill>
                <a:latin typeface="CronosPro-Regular"/>
              </a:rPr>
              <a:t> may be. Focusing on Catholic teaching, children will also know and understand about the conception of a child within marriage.</a:t>
            </a:r>
          </a:p>
          <a:p>
            <a:pPr marL="0" lvl="0" indent="0">
              <a:lnSpc>
                <a:spcPct val="70%"/>
              </a:lnSpc>
              <a:buNone/>
            </a:pPr>
            <a:endParaRPr lang="en-GB" sz="1700" dirty="0">
              <a:solidFill>
                <a:srgbClr val="272626"/>
              </a:solidFill>
              <a:latin typeface="CronosPro-Regular"/>
            </a:endParaRPr>
          </a:p>
        </p:txBody>
      </p:sp>
      <p:pic>
        <p:nvPicPr>
          <p:cNvPr id="4" name="Picture 7"/>
          <p:cNvPicPr>
            <a:picLocks noChangeAspect="1"/>
          </p:cNvPicPr>
          <p:nvPr/>
        </p:nvPicPr>
        <p:blipFill>
          <a:blip r:embed="rId2"/>
          <a:stretch>
            <a:fillRect/>
          </a:stretch>
        </p:blipFill>
        <p:spPr>
          <a:xfrm>
            <a:off x="8119186" y="3621718"/>
            <a:ext cx="3162296" cy="1904996"/>
          </a:xfrm>
          <a:prstGeom prst="rect">
            <a:avLst/>
          </a:prstGeom>
          <a:noFill/>
          <a:ln cap="flat">
            <a:noFill/>
          </a:ln>
        </p:spPr>
      </p:pic>
    </p:spTree>
  </p:cSld>
  <p:clrMapOvr>
    <a:masterClrMapping/>
  </p:clrMapOvr>
  <p:timing>
    <p:tnLst>
      <p:par>
        <p:cTn id="1" dur="indefinite" restart="never" nodeType="tmRoot"/>
      </p:par>
    </p:tnLst>
  </p:timing>
</p:sld>
</file>

<file path=ppt/slides/slide12.xml><?xml version="1.0" encoding="utf-8"?>
<p:sld xmlns:a="http://purl.oclc.org/ooxml/drawingml/main" xmlns:r="http://purl.oclc.org/ooxml/officeDocument/relationships" xmlns:p="http://purl.oclc.org/ooxml/presentationml/main">
  <p:cSld name="Slide17">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chorCtr="1"/>
          <a:lstStyle/>
          <a:p>
            <a:pPr lvl="0" algn="ctr"/>
            <a:r>
              <a:rPr lang="en-GB">
                <a:solidFill>
                  <a:srgbClr val="002060"/>
                </a:solidFill>
                <a:latin typeface="Arial Black" pitchFamily="34"/>
                <a:cs typeface="Times New Roman" pitchFamily="18"/>
              </a:rPr>
              <a:t>A Journey in </a:t>
            </a:r>
            <a:r>
              <a:rPr lang="en-GB">
                <a:solidFill>
                  <a:srgbClr val="FF0000"/>
                </a:solidFill>
                <a:latin typeface="Arial Black" pitchFamily="34"/>
                <a:cs typeface="Times New Roman" pitchFamily="18"/>
              </a:rPr>
              <a:t>Love</a:t>
            </a:r>
            <a:endParaRPr lang="en-GB"/>
          </a:p>
        </p:txBody>
      </p:sp>
      <p:sp>
        <p:nvSpPr>
          <p:cNvPr id="3" name="Content Placeholder 2"/>
          <p:cNvSpPr txBox="1">
            <a:spLocks noGrp="1"/>
          </p:cNvSpPr>
          <p:nvPr>
            <p:ph idx="1"/>
          </p:nvPr>
        </p:nvSpPr>
        <p:spPr/>
        <p:txBody>
          <a:bodyPr/>
          <a:lstStyle/>
          <a:p>
            <a:pPr lvl="0" algn="just">
              <a:lnSpc>
                <a:spcPct val="80%"/>
              </a:lnSpc>
              <a:spcBef>
                <a:spcPts val="300"/>
              </a:spcBef>
              <a:spcAft>
                <a:spcPts val="300"/>
              </a:spcAft>
            </a:pPr>
            <a:r>
              <a:rPr lang="en-GB" sz="1800" b="1">
                <a:solidFill>
                  <a:srgbClr val="2F5496"/>
                </a:solidFill>
                <a:latin typeface="Calibri" pitchFamily="34"/>
                <a:cs typeface="Times New Roman" pitchFamily="18"/>
              </a:rPr>
              <a:t>The Role of the Parent</a:t>
            </a:r>
          </a:p>
          <a:p>
            <a:pPr marL="0" lvl="0" indent="0" algn="just">
              <a:lnSpc>
                <a:spcPct val="80%"/>
              </a:lnSpc>
              <a:buNone/>
            </a:pPr>
            <a:r>
              <a:rPr lang="en-GB" sz="1800">
                <a:latin typeface="Calibri" pitchFamily="34"/>
              </a:rPr>
              <a:t>The school recognises that parents/carers are the primary educators of their children and will seek to support them in their task. It will ensure that parents/carers are consulted with and kept fully informed of what is happening in RSE in terms of content, delivery, timing and evaluation.  </a:t>
            </a:r>
            <a:endParaRPr lang="en-GB" sz="1800">
              <a:latin typeface="Times New Roman" pitchFamily="18"/>
            </a:endParaRPr>
          </a:p>
          <a:p>
            <a:pPr lvl="0" algn="just">
              <a:lnSpc>
                <a:spcPct val="80%"/>
              </a:lnSpc>
              <a:spcBef>
                <a:spcPts val="1200"/>
              </a:spcBef>
              <a:spcAft>
                <a:spcPts val="300"/>
              </a:spcAft>
            </a:pPr>
            <a:r>
              <a:rPr lang="en-GB" sz="1800" b="1">
                <a:solidFill>
                  <a:srgbClr val="2F5496"/>
                </a:solidFill>
                <a:latin typeface="Calibri" pitchFamily="34"/>
                <a:cs typeface="Times New Roman" pitchFamily="18"/>
              </a:rPr>
              <a:t>The Right of Withdrawal</a:t>
            </a:r>
          </a:p>
          <a:p>
            <a:pPr marL="0" lvl="0" indent="0" algn="just">
              <a:lnSpc>
                <a:spcPct val="80%"/>
              </a:lnSpc>
              <a:buNone/>
            </a:pPr>
            <a:r>
              <a:rPr lang="en-GB" sz="1800">
                <a:latin typeface="Calibri" pitchFamily="34"/>
              </a:rPr>
              <a:t>Parents have the legal right to withdraw their children from sex education where this is not contained in the National Curriculum.  It is hoped that parents would see the importance of educating children in these matters within the context of the faith.</a:t>
            </a:r>
            <a:endParaRPr lang="en-GB"/>
          </a:p>
          <a:p>
            <a:pPr lvl="0" algn="just">
              <a:lnSpc>
                <a:spcPct val="80%"/>
              </a:lnSpc>
              <a:spcBef>
                <a:spcPts val="1200"/>
              </a:spcBef>
              <a:spcAft>
                <a:spcPts val="300"/>
              </a:spcAft>
            </a:pPr>
            <a:r>
              <a:rPr lang="en-GB" sz="1800" b="1">
                <a:solidFill>
                  <a:srgbClr val="2F5496"/>
                </a:solidFill>
                <a:latin typeface="Calibri" pitchFamily="34"/>
                <a:cs typeface="Times New Roman" pitchFamily="18"/>
              </a:rPr>
              <a:t>The Role of the Governors</a:t>
            </a:r>
          </a:p>
          <a:p>
            <a:pPr marL="0" lvl="0" indent="0" algn="just">
              <a:lnSpc>
                <a:spcPct val="80%"/>
              </a:lnSpc>
              <a:buNone/>
            </a:pPr>
            <a:r>
              <a:rPr lang="en-GB" sz="1800">
                <a:latin typeface="Calibri" pitchFamily="34"/>
                <a:cs typeface="Times New Roman" pitchFamily="18"/>
              </a:rPr>
              <a:t>The Foundation Governors of Catholic schools are appointed by the Bishop in order to promote and safeguard the Catholicity of the school. Governors will consult on, and approve the RSE policy in accordance with the Catholic character of the School and in line with other policies. They will ensure that the policy is made available to parents and will advise them of their right to withdraw their children. Governors will also ensure that there is an effective system for the monitoring and evaluation of the RSE policy, programme and related resources used. </a:t>
            </a:r>
            <a:endParaRPr lang="en-GB" sz="1800">
              <a:latin typeface="Times New Roman" pitchFamily="18"/>
            </a:endParaRPr>
          </a:p>
          <a:p>
            <a:pPr marL="0" lvl="0" indent="0">
              <a:lnSpc>
                <a:spcPct val="80%"/>
              </a:lnSpc>
              <a:buNone/>
            </a:pPr>
            <a:endParaRPr lang="en-GB"/>
          </a:p>
        </p:txBody>
      </p:sp>
    </p:spTree>
  </p:cSld>
  <p:clrMapOvr>
    <a:masterClrMapping/>
  </p:clrMapOvr>
  <p:timing>
    <p:tnLst>
      <p:par>
        <p:cTn id="1" dur="indefinite" restart="never" nodeType="tmRoot"/>
      </p:par>
    </p:tnLst>
  </p:timing>
</p:sld>
</file>

<file path=ppt/slides/slide13.xml><?xml version="1.0" encoding="utf-8"?>
<p:sld xmlns:a="http://purl.oclc.org/ooxml/drawingml/main" xmlns:r="http://purl.oclc.org/ooxml/officeDocument/relationships" xmlns:p="http://purl.oclc.org/ooxml/presentationml/main">
  <p:cSld name="Slide18">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chorCtr="1"/>
          <a:lstStyle/>
          <a:p>
            <a:pPr lvl="0" algn="ctr"/>
            <a:r>
              <a:rPr lang="en-GB">
                <a:solidFill>
                  <a:srgbClr val="002060"/>
                </a:solidFill>
                <a:latin typeface="Arial Black" pitchFamily="34"/>
                <a:cs typeface="Times New Roman" pitchFamily="18"/>
              </a:rPr>
              <a:t>A Journey in </a:t>
            </a:r>
            <a:r>
              <a:rPr lang="en-GB">
                <a:solidFill>
                  <a:srgbClr val="FF0000"/>
                </a:solidFill>
                <a:latin typeface="Arial Black" pitchFamily="34"/>
                <a:cs typeface="Times New Roman" pitchFamily="18"/>
              </a:rPr>
              <a:t>Love</a:t>
            </a:r>
            <a:endParaRPr lang="en-GB"/>
          </a:p>
        </p:txBody>
      </p:sp>
      <p:sp>
        <p:nvSpPr>
          <p:cNvPr id="3" name="Content Placeholder 2"/>
          <p:cNvSpPr txBox="1">
            <a:spLocks noGrp="1"/>
          </p:cNvSpPr>
          <p:nvPr>
            <p:ph idx="1"/>
          </p:nvPr>
        </p:nvSpPr>
        <p:spPr/>
        <p:txBody>
          <a:bodyPr/>
          <a:lstStyle/>
          <a:p>
            <a:pPr lvl="0">
              <a:lnSpc>
                <a:spcPct val="70%"/>
              </a:lnSpc>
              <a:spcBef>
                <a:spcPts val="1200"/>
              </a:spcBef>
              <a:spcAft>
                <a:spcPts val="300"/>
              </a:spcAft>
            </a:pPr>
            <a:r>
              <a:rPr lang="en-GB" sz="1700" b="1" dirty="0">
                <a:solidFill>
                  <a:srgbClr val="2F5496"/>
                </a:solidFill>
                <a:latin typeface="Calibri" pitchFamily="34"/>
                <a:cs typeface="Times New Roman" pitchFamily="18"/>
              </a:rPr>
              <a:t>The Role of the </a:t>
            </a:r>
            <a:r>
              <a:rPr lang="en-GB" sz="1700" b="1" dirty="0" err="1">
                <a:solidFill>
                  <a:srgbClr val="2F5496"/>
                </a:solidFill>
                <a:latin typeface="Calibri" pitchFamily="34"/>
                <a:cs typeface="Times New Roman" pitchFamily="18"/>
              </a:rPr>
              <a:t>Headteacher</a:t>
            </a:r>
            <a:endParaRPr lang="en-GB" sz="1700" b="1" dirty="0">
              <a:solidFill>
                <a:srgbClr val="2F5496"/>
              </a:solidFill>
              <a:latin typeface="Calibri" pitchFamily="34"/>
              <a:cs typeface="Times New Roman" pitchFamily="18"/>
            </a:endParaRPr>
          </a:p>
          <a:p>
            <a:pPr marL="0" lvl="0" indent="0" algn="just">
              <a:lnSpc>
                <a:spcPct val="70%"/>
              </a:lnSpc>
              <a:buNone/>
            </a:pPr>
            <a:r>
              <a:rPr lang="en-GB" sz="1700" dirty="0">
                <a:latin typeface="Calibri" pitchFamily="34"/>
              </a:rPr>
              <a:t>The </a:t>
            </a:r>
            <a:r>
              <a:rPr lang="en-GB" sz="1700" dirty="0" err="1">
                <a:latin typeface="Calibri" pitchFamily="34"/>
              </a:rPr>
              <a:t>Headteacher</a:t>
            </a:r>
            <a:r>
              <a:rPr lang="en-GB" sz="1700" dirty="0">
                <a:latin typeface="Calibri" pitchFamily="34"/>
              </a:rPr>
              <a:t> has overall delegated responsibility for the implementation of the Relationships Education, Relationships and Sex Education and Health Education policy and its integration into the school’s curriculum and Catholic life</a:t>
            </a:r>
            <a:r>
              <a:rPr lang="en-GB" sz="1700" dirty="0">
                <a:solidFill>
                  <a:srgbClr val="0070C0"/>
                </a:solidFill>
                <a:latin typeface="Calibri" pitchFamily="34"/>
              </a:rPr>
              <a:t>. </a:t>
            </a:r>
            <a:endParaRPr lang="en-GB" sz="1700" dirty="0">
              <a:latin typeface="Times New Roman" pitchFamily="18"/>
            </a:endParaRPr>
          </a:p>
          <a:p>
            <a:pPr lvl="0">
              <a:lnSpc>
                <a:spcPct val="70%"/>
              </a:lnSpc>
              <a:spcBef>
                <a:spcPts val="1200"/>
              </a:spcBef>
              <a:spcAft>
                <a:spcPts val="300"/>
              </a:spcAft>
            </a:pPr>
            <a:r>
              <a:rPr lang="en-GB" sz="1700" b="1" dirty="0">
                <a:solidFill>
                  <a:srgbClr val="2F5496"/>
                </a:solidFill>
                <a:latin typeface="Calibri" pitchFamily="34"/>
                <a:cs typeface="Times New Roman" pitchFamily="18"/>
              </a:rPr>
              <a:t>The Role of Staff</a:t>
            </a:r>
          </a:p>
          <a:p>
            <a:pPr marL="0" lvl="0" indent="0" algn="just">
              <a:lnSpc>
                <a:spcPct val="70%"/>
              </a:lnSpc>
              <a:buNone/>
            </a:pPr>
            <a:r>
              <a:rPr lang="en-GB" sz="1700" dirty="0">
                <a:latin typeface="Calibri" pitchFamily="34"/>
              </a:rPr>
              <a:t>Relationships Education, Relationships, Sex Education, and Health Education is a whole school issue. All staff will be involved in developing children’s personal and social skills and the attitudes and virtues aspect of Relationships Education, Relationships and Sex Education and Health Education programme. </a:t>
            </a:r>
            <a:endParaRPr lang="en-GB" sz="1700" dirty="0">
              <a:latin typeface="Times New Roman" pitchFamily="18"/>
            </a:endParaRPr>
          </a:p>
          <a:p>
            <a:pPr marL="0" lvl="0" indent="0" algn="just">
              <a:lnSpc>
                <a:spcPct val="70%"/>
              </a:lnSpc>
              <a:buNone/>
            </a:pPr>
            <a:r>
              <a:rPr lang="en-GB" sz="1700" dirty="0">
                <a:latin typeface="Calibri" pitchFamily="34"/>
              </a:rPr>
              <a:t> </a:t>
            </a:r>
            <a:endParaRPr lang="en-GB" sz="1700" dirty="0">
              <a:latin typeface="Times New Roman" pitchFamily="18"/>
            </a:endParaRPr>
          </a:p>
          <a:p>
            <a:pPr lvl="0" algn="just">
              <a:lnSpc>
                <a:spcPct val="70%"/>
              </a:lnSpc>
            </a:pPr>
            <a:r>
              <a:rPr lang="en-GB" sz="1700" b="1" dirty="0">
                <a:solidFill>
                  <a:srgbClr val="2F5496"/>
                </a:solidFill>
                <a:latin typeface="Calibri" pitchFamily="34"/>
              </a:rPr>
              <a:t>The Role of the Coordinator</a:t>
            </a:r>
            <a:endParaRPr lang="en-GB" sz="1700" dirty="0">
              <a:latin typeface="Times New Roman" pitchFamily="18"/>
            </a:endParaRPr>
          </a:p>
          <a:p>
            <a:pPr marL="0" lvl="0" indent="0" algn="just">
              <a:lnSpc>
                <a:spcPct val="70%"/>
              </a:lnSpc>
              <a:buNone/>
            </a:pPr>
            <a:r>
              <a:rPr lang="en-GB" sz="1700" dirty="0">
                <a:latin typeface="NTFPreCursive"/>
                <a:cs typeface="Calibri" pitchFamily="34"/>
              </a:rPr>
              <a:t>The RE Coordinator will implement inset for staff in order to develop and enrich their knowledge of this area of the curriculum, and, will monitor the teaching of Relationship and Sex Education in the school.</a:t>
            </a:r>
            <a:endParaRPr lang="en-GB" sz="1700" dirty="0">
              <a:latin typeface="Times New Roman" pitchFamily="18"/>
            </a:endParaRPr>
          </a:p>
          <a:p>
            <a:pPr marL="0" lvl="0" indent="0" algn="just">
              <a:lnSpc>
                <a:spcPct val="70%"/>
              </a:lnSpc>
              <a:buNone/>
            </a:pPr>
            <a:r>
              <a:rPr lang="en-GB" sz="1700" b="1">
                <a:solidFill>
                  <a:srgbClr val="2F5496"/>
                </a:solidFill>
                <a:latin typeface="Calibri" pitchFamily="34"/>
              </a:rPr>
              <a:t> </a:t>
            </a:r>
            <a:endParaRPr lang="en-GB" sz="1700">
              <a:latin typeface="Times New Roman" pitchFamily="18"/>
            </a:endParaRPr>
          </a:p>
          <a:p>
            <a:pPr lvl="0">
              <a:lnSpc>
                <a:spcPct val="70%"/>
              </a:lnSpc>
            </a:pPr>
            <a:endParaRPr lang="en-GB" sz="2600" dirty="0"/>
          </a:p>
        </p:txBody>
      </p:sp>
    </p:spTree>
  </p:cSld>
  <p:clrMapOvr>
    <a:masterClrMapping/>
  </p:clrMapOvr>
  <p:timing>
    <p:tnLst>
      <p:par>
        <p:cTn id="1" dur="indefinite" restart="never" nodeType="tmRoot"/>
      </p:par>
    </p:tnLst>
  </p:timing>
</p:sld>
</file>

<file path=ppt/theme/theme1.xml><?xml version="1.0" encoding="utf-8"?>
<a:theme xmlns:a="http://purl.oclc.org/ooxml/drawingml/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
                <a:satMod val="105%"/>
                <a:tint val="67%"/>
              </a:schemeClr>
            </a:gs>
            <a:gs pos="50%">
              <a:schemeClr val="phClr">
                <a:lumMod val="105%"/>
                <a:satMod val="103%"/>
                <a:tint val="73%"/>
              </a:schemeClr>
            </a:gs>
            <a:gs pos="100%">
              <a:schemeClr val="phClr">
                <a:lumMod val="105%"/>
                <a:satMod val="109%"/>
                <a:tint val="81%"/>
              </a:schemeClr>
            </a:gs>
          </a:gsLst>
          <a:lin ang="5400000" scaled="0"/>
        </a:gradFill>
        <a:gradFill rotWithShape="1">
          <a:gsLst>
            <a:gs pos="0%">
              <a:schemeClr val="phClr">
                <a:satMod val="103%"/>
                <a:lumMod val="102%"/>
                <a:tint val="94%"/>
              </a:schemeClr>
            </a:gs>
            <a:gs pos="50%">
              <a:schemeClr val="phClr">
                <a:satMod val="110%"/>
                <a:lumMod val="100%"/>
                <a:shade val="100%"/>
              </a:schemeClr>
            </a:gs>
            <a:gs pos="100%">
              <a:schemeClr val="phClr">
                <a:lumMod val="99%"/>
                <a:satMod val="120%"/>
                <a:shade val="78%"/>
              </a:schemeClr>
            </a:gs>
          </a:gsLst>
          <a:lin ang="5400000" scaled="0"/>
        </a:gradFill>
      </a:fillStyleLst>
      <a:lnStyleLst>
        <a:ln w="6350" cap="flat" cmpd="sng" algn="ctr">
          <a:solidFill>
            <a:schemeClr val="phClr"/>
          </a:solidFill>
          <a:prstDash val="solid"/>
          <a:miter lim="800%"/>
        </a:ln>
        <a:ln w="12700" cap="flat" cmpd="sng" algn="ctr">
          <a:solidFill>
            <a:schemeClr val="phClr"/>
          </a:solidFill>
          <a:prstDash val="solid"/>
          <a:miter lim="800%"/>
        </a:ln>
        <a:ln w="19050" cap="flat" cmpd="sng" algn="ctr">
          <a:solidFill>
            <a:schemeClr val="phClr"/>
          </a:solidFill>
          <a:prstDash val="solid"/>
          <a:miter lim="800%"/>
        </a:ln>
      </a:lnStyleLst>
      <a:effectStyleLst>
        <a:effectStyle>
          <a:effectLst/>
        </a:effectStyle>
        <a:effectStyle>
          <a:effectLst/>
        </a:effectStyle>
        <a:effectStyle>
          <a:effectLst>
            <a:outerShdw blurRad="57150" dist="19050" dir="5400000" algn="ctr" rotWithShape="0">
              <a:srgbClr val="000000">
                <a:alpha val="63%"/>
              </a:srgbClr>
            </a:outerShdw>
          </a:effectLst>
        </a:effectStyle>
      </a:effectStyleLst>
      <a:bgFillStyleLst>
        <a:solidFill>
          <a:schemeClr val="phClr"/>
        </a:solidFill>
        <a:solidFill>
          <a:schemeClr val="phClr">
            <a:tint val="95%"/>
            <a:satMod val="170%"/>
          </a:schemeClr>
        </a:solidFill>
        <a:gradFill rotWithShape="1">
          <a:gsLst>
            <a:gs pos="0%">
              <a:schemeClr val="phClr">
                <a:tint val="93%"/>
                <a:satMod val="150%"/>
                <a:shade val="98%"/>
                <a:lumMod val="102%"/>
              </a:schemeClr>
            </a:gs>
            <a:gs pos="50%">
              <a:schemeClr val="phClr">
                <a:tint val="98%"/>
                <a:satMod val="130%"/>
                <a:shade val="90%"/>
                <a:lumMod val="103%"/>
              </a:schemeClr>
            </a:gs>
            <a:gs pos="100%">
              <a:schemeClr val="phClr">
                <a:shade val="63%"/>
                <a:satMod val="12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purl.oclc.org/ooxml/officeDocument/extendedProperties" xmlns:vt="http://purl.oclc.org/ooxml/officeDocument/docPropsVTypes">
  <TotalTime>1205</TotalTime>
  <Words>1176</Words>
  <Application>Microsoft Office PowerPoint</Application>
  <PresentationFormat>Widescreen</PresentationFormat>
  <Paragraphs>95</Paragraphs>
  <Slides>13</Slides>
  <Notes>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13</vt:i4>
      </vt:variant>
    </vt:vector>
  </HeadingPairs>
  <TitlesOfParts>
    <vt:vector size="27" baseType="lpstr">
      <vt:lpstr>Arial</vt:lpstr>
      <vt:lpstr>Arial Black</vt:lpstr>
      <vt:lpstr>Balgin-Light</vt:lpstr>
      <vt:lpstr>BalginText-Light</vt:lpstr>
      <vt:lpstr>Calibri</vt:lpstr>
      <vt:lpstr>Calibri Light</vt:lpstr>
      <vt:lpstr>CronosPro-Bold</vt:lpstr>
      <vt:lpstr>CronosPro-CaptIt</vt:lpstr>
      <vt:lpstr>CronosPro-Italic</vt:lpstr>
      <vt:lpstr>CronosPro-Regular</vt:lpstr>
      <vt:lpstr>NTFPreCursive</vt:lpstr>
      <vt:lpstr>Symbol</vt:lpstr>
      <vt:lpstr>Times New Roman</vt:lpstr>
      <vt:lpstr>Office Theme</vt:lpstr>
      <vt:lpstr>Relationship and Sex Education    </vt:lpstr>
      <vt:lpstr>PowerPoint Presentation</vt:lpstr>
      <vt:lpstr>DFE GUIDANCE </vt:lpstr>
      <vt:lpstr>            SUMMARY OF DFE CONTENT FOR PRIMARY SCHOOLS    </vt:lpstr>
      <vt:lpstr>SUMMARY OF DFE CONTENT FOR PRIMARY SCHOOLS</vt:lpstr>
      <vt:lpstr>Catholic Education Service</vt:lpstr>
      <vt:lpstr>Catholic Education Service</vt:lpstr>
      <vt:lpstr> Catholic Education Service</vt:lpstr>
      <vt:lpstr>  AIM of RSE </vt:lpstr>
      <vt:lpstr>A Journey in Love   OVERVIEW  </vt:lpstr>
      <vt:lpstr>OVERVIEW                 </vt:lpstr>
      <vt:lpstr>A Journey in Love</vt:lpstr>
      <vt:lpstr>A Journey in Love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Relationship and Sex Education A Journey in LOVE Journey of Life Birth is the beginning of this journey, And death is not the end; but the destination. It is a journey that takes us From youth to age, From innocence to awareness, From ignorance to knowledge, From foolishness to wisdom, From weakness to strength and often back again, From offence to forgiveness, From pain to compassion, From fear to faith, From defeat to victory and from victory to defeat, Until, looking backward or ahead, We see that victory does not lie At some high point along the way, But in having made the journey, Stage by stage. Adapted from an old Hebrew prayer. Learning to love encompasses a range of relationships not just sexual ones, because human beings flourish through various and different relationships with other people. God’s gift of friendship is a way of loving, and while sexual loving presupposes friendship, friendship does not require full sexual involvement. Cardinal Basil Hume</dc:title>
  <dc:creator>Sisters of Mercy</dc:creator>
  <cp:lastModifiedBy>Lesley Willats</cp:lastModifiedBy>
  <cp:revision>27</cp:revision>
  <dcterms:created xsi:type="dcterms:W3CDTF">2020-10-08T13:34:41Z</dcterms:created>
  <dcterms:modified xsi:type="dcterms:W3CDTF">2021-04-15T07:20:25Z</dcterms:modified>
</cp:coreProperties>
</file>